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2" r:id="rId3"/>
    <p:sldId id="258" r:id="rId4"/>
    <p:sldId id="279" r:id="rId5"/>
    <p:sldId id="260" r:id="rId6"/>
    <p:sldId id="270" r:id="rId7"/>
    <p:sldId id="264" r:id="rId8"/>
    <p:sldId id="278" r:id="rId9"/>
    <p:sldId id="266" r:id="rId10"/>
    <p:sldId id="265" r:id="rId11"/>
    <p:sldId id="263" r:id="rId12"/>
    <p:sldId id="302" r:id="rId13"/>
    <p:sldId id="286" r:id="rId14"/>
    <p:sldId id="296" r:id="rId15"/>
    <p:sldId id="297" r:id="rId16"/>
    <p:sldId id="299" r:id="rId17"/>
    <p:sldId id="274" r:id="rId18"/>
    <p:sldId id="275" r:id="rId19"/>
    <p:sldId id="303" r:id="rId20"/>
    <p:sldId id="304" r:id="rId21"/>
    <p:sldId id="300" r:id="rId22"/>
    <p:sldId id="268" r:id="rId23"/>
    <p:sldId id="271" r:id="rId24"/>
    <p:sldId id="301" r:id="rId25"/>
    <p:sldId id="307" r:id="rId26"/>
    <p:sldId id="306" r:id="rId27"/>
    <p:sldId id="305" r:id="rId2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8BA48-B625-45B2-996B-2EDE26AF2EBA}" v="401" dt="2025-11-24T23:46:46.61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2" autoAdjust="0"/>
    <p:restoredTop sz="94660"/>
  </p:normalViewPr>
  <p:slideViewPr>
    <p:cSldViewPr snapToGrid="0">
      <p:cViewPr varScale="1">
        <p:scale>
          <a:sx n="65" d="100"/>
          <a:sy n="65" d="100"/>
        </p:scale>
        <p:origin x="184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31" tIns="45766" rIns="91531" bIns="4576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6" cy="498693"/>
          </a:xfrm>
          <a:prstGeom prst="rect">
            <a:avLst/>
          </a:prstGeom>
        </p:spPr>
        <p:txBody>
          <a:bodyPr vert="horz" lIns="91531" tIns="45766" rIns="91531" bIns="45766" rtlCol="0"/>
          <a:lstStyle>
            <a:lvl1pPr algn="r">
              <a:defRPr sz="1200"/>
            </a:lvl1pPr>
          </a:lstStyle>
          <a:p>
            <a:fld id="{E0E64BF2-98E5-4F79-A579-2F0A57FD55FB}" type="datetimeFigureOut">
              <a:rPr kumimoji="1" lang="ja-JP" altLang="en-US" smtClean="0"/>
              <a:t>2025/11/26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31" tIns="45766" rIns="91531" bIns="45766"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4"/>
          </a:xfrm>
          <a:prstGeom prst="rect">
            <a:avLst/>
          </a:prstGeom>
        </p:spPr>
        <p:txBody>
          <a:bodyPr vert="horz" lIns="91531" tIns="45766" rIns="91531" bIns="4576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31" tIns="45766" rIns="91531" bIns="4576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6" cy="498692"/>
          </a:xfrm>
          <a:prstGeom prst="rect">
            <a:avLst/>
          </a:prstGeom>
        </p:spPr>
        <p:txBody>
          <a:bodyPr vert="horz" lIns="91531" tIns="45766" rIns="91531" bIns="45766" rtlCol="0" anchor="b"/>
          <a:lstStyle>
            <a:lvl1pPr algn="r">
              <a:defRPr sz="1200"/>
            </a:lvl1pPr>
          </a:lstStyle>
          <a:p>
            <a:fld id="{F2B5FEFE-A60F-42DA-AE43-97906AE8C939}" type="slidenum">
              <a:rPr kumimoji="1" lang="ja-JP" altLang="en-US" smtClean="0"/>
              <a:t>‹#›</a:t>
            </a:fld>
            <a:endParaRPr kumimoji="1" lang="ja-JP" altLang="en-US"/>
          </a:p>
        </p:txBody>
      </p:sp>
    </p:spTree>
    <p:extLst>
      <p:ext uri="{BB962C8B-B14F-4D97-AF65-F5344CB8AC3E}">
        <p14:creationId xmlns:p14="http://schemas.microsoft.com/office/powerpoint/2010/main" val="27852797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2B5FEFE-A60F-42DA-AE43-97906AE8C939}" type="slidenum">
              <a:rPr kumimoji="1" lang="ja-JP" altLang="en-US" smtClean="0"/>
              <a:t>10</a:t>
            </a:fld>
            <a:endParaRPr kumimoji="1" lang="ja-JP" altLang="en-US"/>
          </a:p>
        </p:txBody>
      </p:sp>
    </p:spTree>
    <p:extLst>
      <p:ext uri="{BB962C8B-B14F-4D97-AF65-F5344CB8AC3E}">
        <p14:creationId xmlns:p14="http://schemas.microsoft.com/office/powerpoint/2010/main" val="342286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65C9B-3414-9752-A8BD-FC909E1BB1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ABE8C7-ACA5-D472-109E-6D3017D1C5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657F436-3224-B9EF-DD95-6B91644FCE4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A5D60DB-B2BB-95A0-45A6-BC1547FDBB9A}"/>
              </a:ext>
            </a:extLst>
          </p:cNvPr>
          <p:cNvSpPr>
            <a:spLocks noGrp="1"/>
          </p:cNvSpPr>
          <p:nvPr>
            <p:ph type="sldNum" sz="quarter" idx="5"/>
          </p:nvPr>
        </p:nvSpPr>
        <p:spPr/>
        <p:txBody>
          <a:bodyPr/>
          <a:lstStyle/>
          <a:p>
            <a:fld id="{CEE4823B-6500-4383-844B-72A7C1B335C6}" type="slidenum">
              <a:rPr kumimoji="1" lang="ja-JP" altLang="en-US" smtClean="0"/>
              <a:t>14</a:t>
            </a:fld>
            <a:endParaRPr kumimoji="1" lang="ja-JP" altLang="en-US"/>
          </a:p>
        </p:txBody>
      </p:sp>
    </p:spTree>
    <p:extLst>
      <p:ext uri="{BB962C8B-B14F-4D97-AF65-F5344CB8AC3E}">
        <p14:creationId xmlns:p14="http://schemas.microsoft.com/office/powerpoint/2010/main" val="196797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12118-CB2D-D4D0-7EC5-E48B30AC63B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69220A-78AB-9321-8415-0366FA1863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1461FD-9A01-5AAC-8E90-ECC964B077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68F0B10-B310-EC1D-6699-FBDB6526BEE5}"/>
              </a:ext>
            </a:extLst>
          </p:cNvPr>
          <p:cNvSpPr>
            <a:spLocks noGrp="1"/>
          </p:cNvSpPr>
          <p:nvPr>
            <p:ph type="sldNum" sz="quarter" idx="5"/>
          </p:nvPr>
        </p:nvSpPr>
        <p:spPr/>
        <p:txBody>
          <a:bodyPr/>
          <a:lstStyle/>
          <a:p>
            <a:fld id="{CEE4823B-6500-4383-844B-72A7C1B335C6}" type="slidenum">
              <a:rPr kumimoji="1" lang="ja-JP" altLang="en-US" smtClean="0"/>
              <a:t>15</a:t>
            </a:fld>
            <a:endParaRPr kumimoji="1" lang="ja-JP" altLang="en-US"/>
          </a:p>
        </p:txBody>
      </p:sp>
    </p:spTree>
    <p:extLst>
      <p:ext uri="{BB962C8B-B14F-4D97-AF65-F5344CB8AC3E}">
        <p14:creationId xmlns:p14="http://schemas.microsoft.com/office/powerpoint/2010/main" val="58744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48157E-A149-4AD5-B704-EAB67DE9627B}" type="datetimeFigureOut">
              <a:rPr kumimoji="1" lang="ja-JP" altLang="en-US" smtClean="0"/>
              <a:t>2025/11/26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100756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48157E-A149-4AD5-B704-EAB67DE9627B}" type="datetimeFigureOut">
              <a:rPr kumimoji="1" lang="ja-JP" altLang="en-US" smtClean="0"/>
              <a:t>2025/11/26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119343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48157E-A149-4AD5-B704-EAB67DE9627B}" type="datetimeFigureOut">
              <a:rPr kumimoji="1" lang="ja-JP" altLang="en-US" smtClean="0"/>
              <a:t>2025/11/26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90284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48157E-A149-4AD5-B704-EAB67DE9627B}" type="datetimeFigureOut">
              <a:rPr kumimoji="1" lang="ja-JP" altLang="en-US" smtClean="0"/>
              <a:t>2025/11/26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60730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48157E-A149-4AD5-B704-EAB67DE9627B}" type="datetimeFigureOut">
              <a:rPr kumimoji="1" lang="ja-JP" altLang="en-US" smtClean="0"/>
              <a:t>2025/11/26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81811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48157E-A149-4AD5-B704-EAB67DE9627B}" type="datetimeFigureOut">
              <a:rPr kumimoji="1" lang="ja-JP" altLang="en-US" smtClean="0"/>
              <a:t>2025/11/26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149490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48157E-A149-4AD5-B704-EAB67DE9627B}" type="datetimeFigureOut">
              <a:rPr kumimoji="1" lang="ja-JP" altLang="en-US" smtClean="0"/>
              <a:t>2025/11/26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56142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48157E-A149-4AD5-B704-EAB67DE9627B}" type="datetimeFigureOut">
              <a:rPr kumimoji="1" lang="ja-JP" altLang="en-US" smtClean="0"/>
              <a:t>2025/11/26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190456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8157E-A149-4AD5-B704-EAB67DE9627B}" type="datetimeFigureOut">
              <a:rPr kumimoji="1" lang="ja-JP" altLang="en-US" smtClean="0"/>
              <a:t>2025/11/26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393641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48157E-A149-4AD5-B704-EAB67DE9627B}" type="datetimeFigureOut">
              <a:rPr kumimoji="1" lang="ja-JP" altLang="en-US" smtClean="0"/>
              <a:t>2025/11/26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221992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48157E-A149-4AD5-B704-EAB67DE9627B}" type="datetimeFigureOut">
              <a:rPr kumimoji="1" lang="ja-JP" altLang="en-US" smtClean="0"/>
              <a:t>2025/11/26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140620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8157E-A149-4AD5-B704-EAB67DE9627B}" type="datetimeFigureOut">
              <a:rPr kumimoji="1" lang="ja-JP" altLang="en-US" smtClean="0"/>
              <a:t>2025/11/26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80387-C4E3-455C-AD7C-BFF6812CCFCD}" type="slidenum">
              <a:rPr kumimoji="1" lang="ja-JP" altLang="en-US" smtClean="0"/>
              <a:t>‹#›</a:t>
            </a:fld>
            <a:endParaRPr kumimoji="1" lang="ja-JP" altLang="en-US"/>
          </a:p>
        </p:txBody>
      </p:sp>
    </p:spTree>
    <p:extLst>
      <p:ext uri="{BB962C8B-B14F-4D97-AF65-F5344CB8AC3E}">
        <p14:creationId xmlns:p14="http://schemas.microsoft.com/office/powerpoint/2010/main" val="197467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yumicom@wanbel-woods.jp"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8.em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WRBzxrtGNbU" TargetMode="Externa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hyperlink" Target="&#12304;&#22522;&#26412;&#32232;&#12305;Yumicom&#12450;&#12503;&#12522;&#35500;&#26126;&#21205;&#30011;.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hyperlink" Target="https://ja.wikipedia.org/wiki/%E2%8F%B0" TargetMode="External"/><Relationship Id="rId5" Type="http://schemas.openxmlformats.org/officeDocument/2006/relationships/hyperlink" Target="https://youtu.be/E5qgTe7bbHs"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A4B7A7D8-9159-AD8A-00C8-4EB894204EA5}"/>
              </a:ext>
            </a:extLst>
          </p:cNvPr>
          <p:cNvSpPr>
            <a:spLocks noGrp="1"/>
          </p:cNvSpPr>
          <p:nvPr>
            <p:ph type="subTitle" idx="1"/>
          </p:nvPr>
        </p:nvSpPr>
        <p:spPr>
          <a:xfrm>
            <a:off x="1143000" y="4766316"/>
            <a:ext cx="6858000" cy="1369026"/>
          </a:xfrm>
        </p:spPr>
        <p:txBody>
          <a:bodyPr>
            <a:normAutofit/>
          </a:bodyPr>
          <a:lstStyle/>
          <a:p>
            <a:r>
              <a:rPr lang="en-US" altLang="ja-JP" dirty="0"/>
              <a:t>2025</a:t>
            </a:r>
            <a:r>
              <a:rPr lang="ja-JP" altLang="en-US" dirty="0"/>
              <a:t>年</a:t>
            </a:r>
            <a:r>
              <a:rPr lang="en-US" altLang="ja-JP" dirty="0"/>
              <a:t>11</a:t>
            </a:r>
            <a:r>
              <a:rPr lang="ja-JP" altLang="en-US" dirty="0"/>
              <a:t>月</a:t>
            </a:r>
            <a:r>
              <a:rPr lang="en-US" altLang="ja-JP" dirty="0"/>
              <a:t>27</a:t>
            </a:r>
            <a:r>
              <a:rPr lang="ja-JP" altLang="en-US" dirty="0"/>
              <a:t>日</a:t>
            </a:r>
          </a:p>
          <a:p>
            <a:endParaRPr kumimoji="1" lang="en-US" altLang="ja-JP" dirty="0"/>
          </a:p>
          <a:p>
            <a:r>
              <a:rPr kumimoji="1" lang="ja-JP" altLang="en-US" dirty="0">
                <a:latin typeface="BIZ UDPゴシック" panose="020B0400000000000000" pitchFamily="50" charset="-128"/>
                <a:ea typeface="BIZ UDPゴシック" panose="020B0400000000000000" pitchFamily="50" charset="-128"/>
              </a:rPr>
              <a:t>株式会社　ワンベルウッズ</a:t>
            </a:r>
            <a:endParaRPr kumimoji="1" lang="en-US" altLang="ja-JP"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085102B8-3C2B-18D2-36AB-54CDFDBEACFA}"/>
              </a:ext>
            </a:extLst>
          </p:cNvPr>
          <p:cNvSpPr txBox="1">
            <a:spLocks/>
          </p:cNvSpPr>
          <p:nvPr/>
        </p:nvSpPr>
        <p:spPr>
          <a:xfrm>
            <a:off x="685800" y="2143802"/>
            <a:ext cx="7772400" cy="6721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3</a:t>
            </a:r>
            <a:r>
              <a:rPr lang="ja-JP" altLang="en-US" sz="2800" dirty="0">
                <a:latin typeface="BIZ UDPゴシック" panose="020B0400000000000000" pitchFamily="50" charset="-128"/>
                <a:ea typeface="BIZ UDPゴシック" panose="020B0400000000000000" pitchFamily="50" charset="-128"/>
              </a:rPr>
              <a:t>回町会長全体会議</a:t>
            </a:r>
            <a:endParaRPr lang="en-US" altLang="ja-JP" sz="2800" dirty="0">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3E0CB7FC-6F3E-3B97-4176-ACD8008FD35C}"/>
              </a:ext>
            </a:extLst>
          </p:cNvPr>
          <p:cNvSpPr txBox="1">
            <a:spLocks/>
          </p:cNvSpPr>
          <p:nvPr/>
        </p:nvSpPr>
        <p:spPr>
          <a:xfrm>
            <a:off x="2647505" y="1562286"/>
            <a:ext cx="3672114" cy="3991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solidFill>
                  <a:srgbClr val="00B0F0"/>
                </a:solidFill>
                <a:latin typeface="BIZ UDPゴシック" panose="020B0400000000000000" pitchFamily="50" charset="-128"/>
                <a:ea typeface="BIZ UDPゴシック" panose="020B0400000000000000" pitchFamily="50" charset="-128"/>
              </a:rPr>
              <a:t>コミュニケーションアプリ</a:t>
            </a:r>
            <a:endParaRPr lang="ja-JP" altLang="en-US" sz="2800" dirty="0">
              <a:solidFill>
                <a:srgbClr val="00B0F0"/>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4093D01B-AD25-5777-AF9A-AEA131CBE76D}"/>
              </a:ext>
            </a:extLst>
          </p:cNvPr>
          <p:cNvSpPr txBox="1">
            <a:spLocks/>
          </p:cNvSpPr>
          <p:nvPr/>
        </p:nvSpPr>
        <p:spPr>
          <a:xfrm>
            <a:off x="749968" y="3032573"/>
            <a:ext cx="7772400" cy="136902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en-US" altLang="ja-JP" sz="4400" dirty="0" err="1">
                <a:latin typeface="BIZ UDPゴシック" panose="020B0400000000000000" pitchFamily="50" charset="-128"/>
                <a:ea typeface="BIZ UDPゴシック" panose="020B0400000000000000" pitchFamily="50" charset="-128"/>
              </a:rPr>
              <a:t>Yumicom</a:t>
            </a:r>
            <a:r>
              <a:rPr lang="ja-JP" altLang="en-US" sz="4400" dirty="0">
                <a:latin typeface="BIZ UDPゴシック" panose="020B0400000000000000" pitchFamily="50" charset="-128"/>
                <a:ea typeface="BIZ UDPゴシック" panose="020B0400000000000000" pitchFamily="50" charset="-128"/>
              </a:rPr>
              <a:t> </a:t>
            </a:r>
            <a:r>
              <a:rPr lang="en-US" altLang="ja-JP" sz="4400" dirty="0">
                <a:latin typeface="BIZ UDPゴシック" panose="020B0400000000000000" pitchFamily="50" charset="-128"/>
                <a:ea typeface="BIZ UDPゴシック" panose="020B0400000000000000" pitchFamily="50" charset="-128"/>
              </a:rPr>
              <a:t>Workplace</a:t>
            </a:r>
          </a:p>
          <a:p>
            <a:pPr>
              <a:lnSpc>
                <a:spcPct val="120000"/>
              </a:lnSpc>
            </a:pPr>
            <a:r>
              <a:rPr lang="ja-JP" altLang="en-US" sz="3500" dirty="0">
                <a:latin typeface="BIZ UDPゴシック" panose="020B0400000000000000" pitchFamily="50" charset="-128"/>
                <a:ea typeface="BIZ UDPゴシック" panose="020B0400000000000000" pitchFamily="50" charset="-128"/>
              </a:rPr>
              <a:t>（ユミコムワークプレイス）</a:t>
            </a:r>
            <a:r>
              <a:rPr lang="ja-JP" altLang="en-US" sz="4400" dirty="0">
                <a:latin typeface="BIZ UDPゴシック" panose="020B0400000000000000" pitchFamily="50" charset="-128"/>
                <a:ea typeface="BIZ UDPゴシック" panose="020B0400000000000000" pitchFamily="50" charset="-128"/>
              </a:rPr>
              <a:t>説明資料</a:t>
            </a:r>
          </a:p>
        </p:txBody>
      </p:sp>
      <p:pic>
        <p:nvPicPr>
          <p:cNvPr id="2" name="図 1">
            <a:extLst>
              <a:ext uri="{FF2B5EF4-FFF2-40B4-BE49-F238E27FC236}">
                <a16:creationId xmlns:a16="http://schemas.microsoft.com/office/drawing/2014/main" id="{845D3568-5462-0939-BF30-61D9DA658F06}"/>
              </a:ext>
            </a:extLst>
          </p:cNvPr>
          <p:cNvPicPr>
            <a:picLocks noChangeAspect="1"/>
          </p:cNvPicPr>
          <p:nvPr/>
        </p:nvPicPr>
        <p:blipFill>
          <a:blip r:embed="rId2"/>
          <a:srcRect l="14063" t="12139" r="14172" b="11058"/>
          <a:stretch>
            <a:fillRect/>
          </a:stretch>
        </p:blipFill>
        <p:spPr>
          <a:xfrm>
            <a:off x="3749082" y="75261"/>
            <a:ext cx="1468961" cy="1572084"/>
          </a:xfrm>
          <a:prstGeom prst="rect">
            <a:avLst/>
          </a:prstGeom>
        </p:spPr>
      </p:pic>
      <p:sp>
        <p:nvSpPr>
          <p:cNvPr id="4" name="正方形/長方形 3">
            <a:extLst>
              <a:ext uri="{FF2B5EF4-FFF2-40B4-BE49-F238E27FC236}">
                <a16:creationId xmlns:a16="http://schemas.microsoft.com/office/drawing/2014/main" id="{3EEAE066-3383-B920-21C2-80976D467D57}"/>
              </a:ext>
            </a:extLst>
          </p:cNvPr>
          <p:cNvSpPr/>
          <p:nvPr/>
        </p:nvSpPr>
        <p:spPr>
          <a:xfrm>
            <a:off x="7344698" y="75261"/>
            <a:ext cx="1637070" cy="67218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t>資料７</a:t>
            </a:r>
          </a:p>
        </p:txBody>
      </p:sp>
    </p:spTree>
    <p:extLst>
      <p:ext uri="{BB962C8B-B14F-4D97-AF65-F5344CB8AC3E}">
        <p14:creationId xmlns:p14="http://schemas.microsoft.com/office/powerpoint/2010/main" val="81708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9C3849F1-B60C-4C62-7A0C-808D4FE2988A}"/>
              </a:ext>
            </a:extLst>
          </p:cNvPr>
          <p:cNvSpPr txBox="1">
            <a:spLocks/>
          </p:cNvSpPr>
          <p:nvPr/>
        </p:nvSpPr>
        <p:spPr>
          <a:xfrm>
            <a:off x="0" y="113759"/>
            <a:ext cx="6706931" cy="650740"/>
          </a:xfrm>
          <a:prstGeom prst="rect">
            <a:avLst/>
          </a:prstGeom>
          <a:no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dirty="0" err="1">
                <a:solidFill>
                  <a:srgbClr val="00B050"/>
                </a:solidFill>
                <a:latin typeface="BIZ UDPゴシック" panose="020B0400000000000000" pitchFamily="50" charset="-128"/>
                <a:ea typeface="BIZ UDPゴシック" panose="020B0400000000000000" pitchFamily="50" charset="-128"/>
              </a:rPr>
              <a:t>Yumicom</a:t>
            </a:r>
            <a:r>
              <a:rPr lang="en-US" altLang="ja-JP" dirty="0">
                <a:solidFill>
                  <a:srgbClr val="00B050"/>
                </a:solidFill>
                <a:latin typeface="BIZ UDPゴシック" panose="020B0400000000000000" pitchFamily="50" charset="-128"/>
                <a:ea typeface="BIZ UDPゴシック" panose="020B0400000000000000" pitchFamily="50" charset="-128"/>
              </a:rPr>
              <a:t> for </a:t>
            </a:r>
            <a:r>
              <a:rPr lang="ja-JP" altLang="en-US" dirty="0">
                <a:solidFill>
                  <a:srgbClr val="00B050"/>
                </a:solidFill>
                <a:latin typeface="BIZ UDPゴシック" panose="020B0400000000000000" pitchFamily="50" charset="-128"/>
                <a:ea typeface="BIZ UDPゴシック" panose="020B0400000000000000" pitchFamily="50" charset="-128"/>
              </a:rPr>
              <a:t>自治会の機能②</a:t>
            </a:r>
          </a:p>
        </p:txBody>
      </p:sp>
      <p:sp>
        <p:nvSpPr>
          <p:cNvPr id="8" name="テキスト ボックス 7">
            <a:extLst>
              <a:ext uri="{FF2B5EF4-FFF2-40B4-BE49-F238E27FC236}">
                <a16:creationId xmlns:a16="http://schemas.microsoft.com/office/drawing/2014/main" id="{E95DD5A6-8606-65BE-A27D-5BE15599B3D7}"/>
              </a:ext>
            </a:extLst>
          </p:cNvPr>
          <p:cNvSpPr txBox="1"/>
          <p:nvPr/>
        </p:nvSpPr>
        <p:spPr>
          <a:xfrm>
            <a:off x="83449" y="1279621"/>
            <a:ext cx="2170201"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５．お知らせ連絡帳</a:t>
            </a:r>
          </a:p>
        </p:txBody>
      </p:sp>
      <p:sp>
        <p:nvSpPr>
          <p:cNvPr id="9" name="テキスト ボックス 8">
            <a:extLst>
              <a:ext uri="{FF2B5EF4-FFF2-40B4-BE49-F238E27FC236}">
                <a16:creationId xmlns:a16="http://schemas.microsoft.com/office/drawing/2014/main" id="{CD7AE584-B130-3E29-6B9D-FD5E24973E0A}"/>
              </a:ext>
            </a:extLst>
          </p:cNvPr>
          <p:cNvSpPr txBox="1"/>
          <p:nvPr/>
        </p:nvSpPr>
        <p:spPr>
          <a:xfrm>
            <a:off x="2422995" y="1279621"/>
            <a:ext cx="2170201"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６．デジタル回覧板</a:t>
            </a:r>
          </a:p>
        </p:txBody>
      </p:sp>
      <p:pic>
        <p:nvPicPr>
          <p:cNvPr id="14" name="図 13">
            <a:extLst>
              <a:ext uri="{FF2B5EF4-FFF2-40B4-BE49-F238E27FC236}">
                <a16:creationId xmlns:a16="http://schemas.microsoft.com/office/drawing/2014/main" id="{AB9FDBC4-1412-99B5-CB7A-8E6879A406F6}"/>
              </a:ext>
            </a:extLst>
          </p:cNvPr>
          <p:cNvPicPr>
            <a:picLocks noChangeAspect="1"/>
          </p:cNvPicPr>
          <p:nvPr/>
        </p:nvPicPr>
        <p:blipFill rotWithShape="1">
          <a:blip r:embed="rId3"/>
          <a:srcRect b="16732"/>
          <a:stretch/>
        </p:blipFill>
        <p:spPr>
          <a:xfrm>
            <a:off x="192293" y="2856093"/>
            <a:ext cx="2058119" cy="2831127"/>
          </a:xfrm>
          <a:prstGeom prst="rect">
            <a:avLst/>
          </a:prstGeom>
          <a:ln>
            <a:solidFill>
              <a:schemeClr val="tx1"/>
            </a:solidFill>
          </a:ln>
        </p:spPr>
      </p:pic>
      <p:pic>
        <p:nvPicPr>
          <p:cNvPr id="15" name="図 14">
            <a:extLst>
              <a:ext uri="{FF2B5EF4-FFF2-40B4-BE49-F238E27FC236}">
                <a16:creationId xmlns:a16="http://schemas.microsoft.com/office/drawing/2014/main" id="{B774F6FB-D2F7-0CA8-A0A2-21DB5D10CD49}"/>
              </a:ext>
            </a:extLst>
          </p:cNvPr>
          <p:cNvPicPr>
            <a:picLocks noChangeAspect="1"/>
          </p:cNvPicPr>
          <p:nvPr/>
        </p:nvPicPr>
        <p:blipFill>
          <a:blip r:embed="rId4"/>
          <a:stretch>
            <a:fillRect/>
          </a:stretch>
        </p:blipFill>
        <p:spPr>
          <a:xfrm>
            <a:off x="1185203" y="3129980"/>
            <a:ext cx="1103444" cy="1908913"/>
          </a:xfrm>
          <a:prstGeom prst="rect">
            <a:avLst/>
          </a:prstGeom>
          <a:ln>
            <a:solidFill>
              <a:schemeClr val="tx1"/>
            </a:solidFill>
          </a:ln>
        </p:spPr>
      </p:pic>
      <p:pic>
        <p:nvPicPr>
          <p:cNvPr id="17" name="図 16">
            <a:extLst>
              <a:ext uri="{FF2B5EF4-FFF2-40B4-BE49-F238E27FC236}">
                <a16:creationId xmlns:a16="http://schemas.microsoft.com/office/drawing/2014/main" id="{DAB5041D-AFF0-177F-206E-CFCDAEDCA72E}"/>
              </a:ext>
            </a:extLst>
          </p:cNvPr>
          <p:cNvPicPr>
            <a:picLocks noChangeAspect="1"/>
          </p:cNvPicPr>
          <p:nvPr/>
        </p:nvPicPr>
        <p:blipFill rotWithShape="1">
          <a:blip r:embed="rId5"/>
          <a:srcRect b="25874"/>
          <a:stretch/>
        </p:blipFill>
        <p:spPr>
          <a:xfrm>
            <a:off x="2459513" y="2876628"/>
            <a:ext cx="2011185" cy="2810591"/>
          </a:xfrm>
          <a:prstGeom prst="rect">
            <a:avLst/>
          </a:prstGeom>
          <a:ln>
            <a:solidFill>
              <a:schemeClr val="tx1"/>
            </a:solidFill>
          </a:ln>
        </p:spPr>
      </p:pic>
      <p:sp>
        <p:nvSpPr>
          <p:cNvPr id="27" name="テキスト ボックス 26">
            <a:extLst>
              <a:ext uri="{FF2B5EF4-FFF2-40B4-BE49-F238E27FC236}">
                <a16:creationId xmlns:a16="http://schemas.microsoft.com/office/drawing/2014/main" id="{10AF6099-61E0-FE76-FC81-22BB2696707F}"/>
              </a:ext>
            </a:extLst>
          </p:cNvPr>
          <p:cNvSpPr txBox="1"/>
          <p:nvPr/>
        </p:nvSpPr>
        <p:spPr>
          <a:xfrm>
            <a:off x="192293" y="1804930"/>
            <a:ext cx="2146515" cy="626701"/>
          </a:xfrm>
          <a:prstGeom prst="rect">
            <a:avLst/>
          </a:prstGeom>
          <a:solidFill>
            <a:schemeClr val="accent4">
              <a:lumMod val="20000"/>
              <a:lumOff val="80000"/>
            </a:schemeClr>
          </a:solidFill>
        </p:spPr>
        <p:txBody>
          <a:bodyPr wrap="square" lIns="0" tIns="36000" rIns="0" bIns="36000" rtlCol="0">
            <a:spAutoFit/>
          </a:bodyPr>
          <a:lstStyle/>
          <a:p>
            <a:r>
              <a:rPr kumimoji="1" lang="ja-JP" altLang="en-US" dirty="0">
                <a:latin typeface="BIZ UDPゴシック" panose="020B0400000000000000" pitchFamily="50" charset="-128"/>
                <a:ea typeface="BIZ UDPゴシック" panose="020B0400000000000000" pitchFamily="50" charset="-128"/>
              </a:rPr>
              <a:t>自治会とのやりとりはここ</a:t>
            </a:r>
          </a:p>
        </p:txBody>
      </p:sp>
      <p:sp>
        <p:nvSpPr>
          <p:cNvPr id="28" name="テキスト ボックス 27">
            <a:extLst>
              <a:ext uri="{FF2B5EF4-FFF2-40B4-BE49-F238E27FC236}">
                <a16:creationId xmlns:a16="http://schemas.microsoft.com/office/drawing/2014/main" id="{B36B20C7-FA9B-8B2C-133A-AC9D036F1E77}"/>
              </a:ext>
            </a:extLst>
          </p:cNvPr>
          <p:cNvSpPr txBox="1"/>
          <p:nvPr/>
        </p:nvSpPr>
        <p:spPr>
          <a:xfrm>
            <a:off x="2483505" y="1804930"/>
            <a:ext cx="2035638" cy="646331"/>
          </a:xfrm>
          <a:prstGeom prst="rect">
            <a:avLst/>
          </a:prstGeom>
          <a:solidFill>
            <a:schemeClr val="accent4">
              <a:lumMod val="20000"/>
              <a:lumOff val="80000"/>
            </a:schemeClr>
          </a:solidFill>
        </p:spPr>
        <p:txBody>
          <a:bodyPr wrap="square" lIns="0" rIns="0" rtlCol="0">
            <a:spAutoFit/>
          </a:bodyPr>
          <a:lstStyle/>
          <a:p>
            <a:r>
              <a:rPr kumimoji="1" lang="ja-JP" altLang="en-US" dirty="0">
                <a:latin typeface="BIZ UDPゴシック" panose="020B0400000000000000" pitchFamily="50" charset="-128"/>
                <a:ea typeface="BIZ UDPゴシック" panose="020B0400000000000000" pitchFamily="50" charset="-128"/>
              </a:rPr>
              <a:t>回覧板もアプリで</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確認</a:t>
            </a:r>
          </a:p>
        </p:txBody>
      </p:sp>
      <p:pic>
        <p:nvPicPr>
          <p:cNvPr id="45" name="図 44">
            <a:extLst>
              <a:ext uri="{FF2B5EF4-FFF2-40B4-BE49-F238E27FC236}">
                <a16:creationId xmlns:a16="http://schemas.microsoft.com/office/drawing/2014/main" id="{5CEF5FAC-2BE1-9113-8F16-120A919ACE6E}"/>
              </a:ext>
            </a:extLst>
          </p:cNvPr>
          <p:cNvPicPr>
            <a:picLocks noChangeAspect="1"/>
          </p:cNvPicPr>
          <p:nvPr/>
        </p:nvPicPr>
        <p:blipFill rotWithShape="1">
          <a:blip r:embed="rId6"/>
          <a:srcRect b="39542"/>
          <a:stretch/>
        </p:blipFill>
        <p:spPr>
          <a:xfrm>
            <a:off x="4715697" y="2914618"/>
            <a:ext cx="1953284" cy="2861217"/>
          </a:xfrm>
          <a:prstGeom prst="rect">
            <a:avLst/>
          </a:prstGeom>
          <a:ln>
            <a:solidFill>
              <a:schemeClr val="tx1"/>
            </a:solidFill>
          </a:ln>
        </p:spPr>
      </p:pic>
      <p:sp>
        <p:nvSpPr>
          <p:cNvPr id="46" name="テキスト ボックス 45">
            <a:extLst>
              <a:ext uri="{FF2B5EF4-FFF2-40B4-BE49-F238E27FC236}">
                <a16:creationId xmlns:a16="http://schemas.microsoft.com/office/drawing/2014/main" id="{4E1218C3-1515-C419-6734-EE40E6E2B560}"/>
              </a:ext>
            </a:extLst>
          </p:cNvPr>
          <p:cNvSpPr txBox="1"/>
          <p:nvPr/>
        </p:nvSpPr>
        <p:spPr>
          <a:xfrm>
            <a:off x="4536730" y="1279621"/>
            <a:ext cx="2170201"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７．みんなの投稿箱</a:t>
            </a:r>
          </a:p>
        </p:txBody>
      </p:sp>
      <p:sp>
        <p:nvSpPr>
          <p:cNvPr id="47" name="テキスト ボックス 46">
            <a:extLst>
              <a:ext uri="{FF2B5EF4-FFF2-40B4-BE49-F238E27FC236}">
                <a16:creationId xmlns:a16="http://schemas.microsoft.com/office/drawing/2014/main" id="{86C9B1E6-BD90-DD33-0EBB-CC84BA5AEAC7}"/>
              </a:ext>
            </a:extLst>
          </p:cNvPr>
          <p:cNvSpPr txBox="1"/>
          <p:nvPr/>
        </p:nvSpPr>
        <p:spPr>
          <a:xfrm>
            <a:off x="6923999" y="1279621"/>
            <a:ext cx="1913773"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８．トーク</a:t>
            </a:r>
          </a:p>
        </p:txBody>
      </p:sp>
      <p:sp>
        <p:nvSpPr>
          <p:cNvPr id="48" name="テキスト ボックス 47">
            <a:extLst>
              <a:ext uri="{FF2B5EF4-FFF2-40B4-BE49-F238E27FC236}">
                <a16:creationId xmlns:a16="http://schemas.microsoft.com/office/drawing/2014/main" id="{531955A0-0894-FAAA-5EC6-4FEEA74173C4}"/>
              </a:ext>
            </a:extLst>
          </p:cNvPr>
          <p:cNvSpPr txBox="1"/>
          <p:nvPr/>
        </p:nvSpPr>
        <p:spPr>
          <a:xfrm>
            <a:off x="4753647" y="1804930"/>
            <a:ext cx="1953284" cy="923330"/>
          </a:xfrm>
          <a:prstGeom prst="rect">
            <a:avLst/>
          </a:prstGeom>
          <a:solidFill>
            <a:schemeClr val="accent4">
              <a:lumMod val="20000"/>
              <a:lumOff val="80000"/>
            </a:schemeClr>
          </a:solid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地域の情報を</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見たり</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発信したり！</a:t>
            </a:r>
          </a:p>
        </p:txBody>
      </p:sp>
      <p:sp>
        <p:nvSpPr>
          <p:cNvPr id="49" name="テキスト ボックス 48">
            <a:extLst>
              <a:ext uri="{FF2B5EF4-FFF2-40B4-BE49-F238E27FC236}">
                <a16:creationId xmlns:a16="http://schemas.microsoft.com/office/drawing/2014/main" id="{2D521A1F-F90F-ABAF-570D-1BDD6151DF4D}"/>
              </a:ext>
            </a:extLst>
          </p:cNvPr>
          <p:cNvSpPr txBox="1"/>
          <p:nvPr/>
        </p:nvSpPr>
        <p:spPr>
          <a:xfrm>
            <a:off x="6850363" y="1804930"/>
            <a:ext cx="2143735" cy="646331"/>
          </a:xfrm>
          <a:prstGeom prst="rect">
            <a:avLst/>
          </a:prstGeom>
          <a:solidFill>
            <a:schemeClr val="accent4">
              <a:lumMod val="20000"/>
              <a:lumOff val="80000"/>
            </a:schemeClr>
          </a:solid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お友達やグループでチャット</a:t>
            </a:r>
          </a:p>
        </p:txBody>
      </p:sp>
      <p:pic>
        <p:nvPicPr>
          <p:cNvPr id="50" name="図 49">
            <a:extLst>
              <a:ext uri="{FF2B5EF4-FFF2-40B4-BE49-F238E27FC236}">
                <a16:creationId xmlns:a16="http://schemas.microsoft.com/office/drawing/2014/main" id="{6D8ABF18-B564-6970-AB1B-C503C1A8C8AD}"/>
              </a:ext>
            </a:extLst>
          </p:cNvPr>
          <p:cNvPicPr>
            <a:picLocks noChangeAspect="1"/>
          </p:cNvPicPr>
          <p:nvPr/>
        </p:nvPicPr>
        <p:blipFill rotWithShape="1">
          <a:blip r:embed="rId7"/>
          <a:srcRect b="42144"/>
          <a:stretch/>
        </p:blipFill>
        <p:spPr>
          <a:xfrm>
            <a:off x="6942201" y="2914617"/>
            <a:ext cx="2009506" cy="2861217"/>
          </a:xfrm>
          <a:prstGeom prst="rect">
            <a:avLst/>
          </a:prstGeom>
          <a:ln>
            <a:solidFill>
              <a:schemeClr val="tx1"/>
            </a:solidFill>
          </a:ln>
        </p:spPr>
      </p:pic>
      <p:sp>
        <p:nvSpPr>
          <p:cNvPr id="3" name="正方形/長方形 2">
            <a:extLst>
              <a:ext uri="{FF2B5EF4-FFF2-40B4-BE49-F238E27FC236}">
                <a16:creationId xmlns:a16="http://schemas.microsoft.com/office/drawing/2014/main" id="{0331D320-AB1D-4399-48FF-9356D79F9267}"/>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９</a:t>
            </a:r>
          </a:p>
        </p:txBody>
      </p:sp>
      <p:pic>
        <p:nvPicPr>
          <p:cNvPr id="4" name="図 3">
            <a:extLst>
              <a:ext uri="{FF2B5EF4-FFF2-40B4-BE49-F238E27FC236}">
                <a16:creationId xmlns:a16="http://schemas.microsoft.com/office/drawing/2014/main" id="{FA3F0465-813A-60D3-0B7F-A0713E315B40}"/>
              </a:ext>
            </a:extLst>
          </p:cNvPr>
          <p:cNvPicPr>
            <a:picLocks noChangeAspect="1"/>
          </p:cNvPicPr>
          <p:nvPr/>
        </p:nvPicPr>
        <p:blipFill>
          <a:blip r:embed="rId8"/>
          <a:srcRect l="14063" t="12139" r="14172" b="11058"/>
          <a:stretch>
            <a:fillRect/>
          </a:stretch>
        </p:blipFill>
        <p:spPr>
          <a:xfrm>
            <a:off x="7352068" y="39339"/>
            <a:ext cx="760312" cy="813686"/>
          </a:xfrm>
          <a:prstGeom prst="rect">
            <a:avLst/>
          </a:prstGeom>
        </p:spPr>
      </p:pic>
    </p:spTree>
    <p:extLst>
      <p:ext uri="{BB962C8B-B14F-4D97-AF65-F5344CB8AC3E}">
        <p14:creationId xmlns:p14="http://schemas.microsoft.com/office/powerpoint/2010/main" val="30758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9C3849F1-B60C-4C62-7A0C-808D4FE2988A}"/>
              </a:ext>
            </a:extLst>
          </p:cNvPr>
          <p:cNvSpPr txBox="1">
            <a:spLocks/>
          </p:cNvSpPr>
          <p:nvPr/>
        </p:nvSpPr>
        <p:spPr>
          <a:xfrm>
            <a:off x="0" y="113759"/>
            <a:ext cx="6800638" cy="650740"/>
          </a:xfrm>
          <a:prstGeom prst="rect">
            <a:avLst/>
          </a:prstGeom>
          <a:no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dirty="0" err="1">
                <a:solidFill>
                  <a:srgbClr val="00B050"/>
                </a:solidFill>
                <a:latin typeface="BIZ UDPゴシック" panose="020B0400000000000000" pitchFamily="50" charset="-128"/>
                <a:ea typeface="BIZ UDPゴシック" panose="020B0400000000000000" pitchFamily="50" charset="-128"/>
              </a:rPr>
              <a:t>Yumicom</a:t>
            </a:r>
            <a:r>
              <a:rPr lang="en-US" altLang="ja-JP" dirty="0">
                <a:solidFill>
                  <a:srgbClr val="00B050"/>
                </a:solidFill>
                <a:latin typeface="BIZ UDPゴシック" panose="020B0400000000000000" pitchFamily="50" charset="-128"/>
                <a:ea typeface="BIZ UDPゴシック" panose="020B0400000000000000" pitchFamily="50" charset="-128"/>
              </a:rPr>
              <a:t> for </a:t>
            </a:r>
            <a:r>
              <a:rPr lang="ja-JP" altLang="en-US" dirty="0">
                <a:solidFill>
                  <a:srgbClr val="00B050"/>
                </a:solidFill>
                <a:latin typeface="BIZ UDPゴシック" panose="020B0400000000000000" pitchFamily="50" charset="-128"/>
                <a:ea typeface="BIZ UDPゴシック" panose="020B0400000000000000" pitchFamily="50" charset="-128"/>
              </a:rPr>
              <a:t>自治会の機能③</a:t>
            </a:r>
          </a:p>
        </p:txBody>
      </p:sp>
      <p:sp>
        <p:nvSpPr>
          <p:cNvPr id="21" name="テキスト ボックス 20">
            <a:extLst>
              <a:ext uri="{FF2B5EF4-FFF2-40B4-BE49-F238E27FC236}">
                <a16:creationId xmlns:a16="http://schemas.microsoft.com/office/drawing/2014/main" id="{2A518A88-4639-B08D-5633-A4EFF4605A6D}"/>
              </a:ext>
            </a:extLst>
          </p:cNvPr>
          <p:cNvSpPr txBox="1"/>
          <p:nvPr/>
        </p:nvSpPr>
        <p:spPr>
          <a:xfrm>
            <a:off x="212743" y="1205676"/>
            <a:ext cx="2172079"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９．みんなの投票箱</a:t>
            </a:r>
          </a:p>
        </p:txBody>
      </p:sp>
      <p:pic>
        <p:nvPicPr>
          <p:cNvPr id="22" name="図 21">
            <a:extLst>
              <a:ext uri="{FF2B5EF4-FFF2-40B4-BE49-F238E27FC236}">
                <a16:creationId xmlns:a16="http://schemas.microsoft.com/office/drawing/2014/main" id="{BA51E89A-A4CB-2366-A0A0-898172962F79}"/>
              </a:ext>
            </a:extLst>
          </p:cNvPr>
          <p:cNvPicPr>
            <a:picLocks noChangeAspect="1"/>
          </p:cNvPicPr>
          <p:nvPr/>
        </p:nvPicPr>
        <p:blipFill rotWithShape="1">
          <a:blip r:embed="rId2"/>
          <a:srcRect b="24546"/>
          <a:stretch/>
        </p:blipFill>
        <p:spPr>
          <a:xfrm>
            <a:off x="220415" y="2851894"/>
            <a:ext cx="2070019" cy="3221511"/>
          </a:xfrm>
          <a:prstGeom prst="rect">
            <a:avLst/>
          </a:prstGeom>
          <a:ln>
            <a:solidFill>
              <a:schemeClr val="tx1"/>
            </a:solidFill>
          </a:ln>
        </p:spPr>
      </p:pic>
      <p:sp>
        <p:nvSpPr>
          <p:cNvPr id="23" name="テキスト ボックス 22">
            <a:extLst>
              <a:ext uri="{FF2B5EF4-FFF2-40B4-BE49-F238E27FC236}">
                <a16:creationId xmlns:a16="http://schemas.microsoft.com/office/drawing/2014/main" id="{CAA75CC1-C9E2-7554-4C92-1260DB6D0DD7}"/>
              </a:ext>
            </a:extLst>
          </p:cNvPr>
          <p:cNvSpPr txBox="1"/>
          <p:nvPr/>
        </p:nvSpPr>
        <p:spPr>
          <a:xfrm>
            <a:off x="2494504" y="1205676"/>
            <a:ext cx="2172079"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１０．災害時モード</a:t>
            </a:r>
          </a:p>
        </p:txBody>
      </p:sp>
      <p:sp>
        <p:nvSpPr>
          <p:cNvPr id="31" name="テキスト ボックス 30">
            <a:extLst>
              <a:ext uri="{FF2B5EF4-FFF2-40B4-BE49-F238E27FC236}">
                <a16:creationId xmlns:a16="http://schemas.microsoft.com/office/drawing/2014/main" id="{419EAEEA-0684-5735-7512-0A682FB3D7B7}"/>
              </a:ext>
            </a:extLst>
          </p:cNvPr>
          <p:cNvSpPr txBox="1"/>
          <p:nvPr/>
        </p:nvSpPr>
        <p:spPr>
          <a:xfrm>
            <a:off x="240532" y="1829641"/>
            <a:ext cx="2071379" cy="646331"/>
          </a:xfrm>
          <a:prstGeom prst="rect">
            <a:avLst/>
          </a:prstGeom>
          <a:solidFill>
            <a:schemeClr val="accent4">
              <a:lumMod val="20000"/>
              <a:lumOff val="80000"/>
            </a:schemeClr>
          </a:solid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アンケートや投票はここ</a:t>
            </a:r>
          </a:p>
        </p:txBody>
      </p:sp>
      <p:sp>
        <p:nvSpPr>
          <p:cNvPr id="32" name="テキスト ボックス 31">
            <a:extLst>
              <a:ext uri="{FF2B5EF4-FFF2-40B4-BE49-F238E27FC236}">
                <a16:creationId xmlns:a16="http://schemas.microsoft.com/office/drawing/2014/main" id="{7D8D26C7-7095-0A72-DB17-4373759F143B}"/>
              </a:ext>
            </a:extLst>
          </p:cNvPr>
          <p:cNvSpPr txBox="1"/>
          <p:nvPr/>
        </p:nvSpPr>
        <p:spPr>
          <a:xfrm>
            <a:off x="2494504" y="1829641"/>
            <a:ext cx="2012925" cy="923330"/>
          </a:xfrm>
          <a:prstGeom prst="rect">
            <a:avLst/>
          </a:prstGeom>
          <a:solidFill>
            <a:schemeClr val="accent4">
              <a:lumMod val="20000"/>
              <a:lumOff val="80000"/>
            </a:schemeClr>
          </a:solid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いざという時に</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助け合える</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安否確認</a:t>
            </a:r>
          </a:p>
        </p:txBody>
      </p:sp>
      <p:pic>
        <p:nvPicPr>
          <p:cNvPr id="33" name="図 32">
            <a:extLst>
              <a:ext uri="{FF2B5EF4-FFF2-40B4-BE49-F238E27FC236}">
                <a16:creationId xmlns:a16="http://schemas.microsoft.com/office/drawing/2014/main" id="{DCB702F2-4CA4-80B5-A17D-1190E7A8629B}"/>
              </a:ext>
            </a:extLst>
          </p:cNvPr>
          <p:cNvPicPr>
            <a:picLocks noChangeAspect="1"/>
          </p:cNvPicPr>
          <p:nvPr/>
        </p:nvPicPr>
        <p:blipFill>
          <a:blip r:embed="rId3"/>
          <a:stretch>
            <a:fillRect/>
          </a:stretch>
        </p:blipFill>
        <p:spPr>
          <a:xfrm>
            <a:off x="2494504" y="2956897"/>
            <a:ext cx="2012925" cy="3116509"/>
          </a:xfrm>
          <a:prstGeom prst="rect">
            <a:avLst/>
          </a:prstGeom>
          <a:ln>
            <a:solidFill>
              <a:schemeClr val="tx1"/>
            </a:solidFill>
          </a:ln>
        </p:spPr>
      </p:pic>
      <p:pic>
        <p:nvPicPr>
          <p:cNvPr id="35" name="図 34">
            <a:extLst>
              <a:ext uri="{FF2B5EF4-FFF2-40B4-BE49-F238E27FC236}">
                <a16:creationId xmlns:a16="http://schemas.microsoft.com/office/drawing/2014/main" id="{B270EB0F-04E2-03D7-FC6F-7D62D714F3E1}"/>
              </a:ext>
            </a:extLst>
          </p:cNvPr>
          <p:cNvPicPr>
            <a:picLocks noChangeAspect="1"/>
          </p:cNvPicPr>
          <p:nvPr/>
        </p:nvPicPr>
        <p:blipFill>
          <a:blip r:embed="rId4"/>
          <a:stretch>
            <a:fillRect/>
          </a:stretch>
        </p:blipFill>
        <p:spPr>
          <a:xfrm>
            <a:off x="4678691" y="2956895"/>
            <a:ext cx="1943571" cy="3116509"/>
          </a:xfrm>
          <a:prstGeom prst="rect">
            <a:avLst/>
          </a:prstGeom>
          <a:blipFill>
            <a:blip r:embed="rId5"/>
            <a:tile tx="0" ty="0" sx="100000" sy="100000" flip="none" algn="tl"/>
          </a:blipFill>
          <a:ln>
            <a:solidFill>
              <a:schemeClr val="tx1"/>
            </a:solidFill>
          </a:ln>
        </p:spPr>
      </p:pic>
      <p:sp>
        <p:nvSpPr>
          <p:cNvPr id="36" name="テキスト ボックス 35">
            <a:extLst>
              <a:ext uri="{FF2B5EF4-FFF2-40B4-BE49-F238E27FC236}">
                <a16:creationId xmlns:a16="http://schemas.microsoft.com/office/drawing/2014/main" id="{D4D38161-31F9-DE72-EF3C-038423CD0087}"/>
              </a:ext>
            </a:extLst>
          </p:cNvPr>
          <p:cNvSpPr txBox="1"/>
          <p:nvPr/>
        </p:nvSpPr>
        <p:spPr>
          <a:xfrm>
            <a:off x="4628559" y="1205676"/>
            <a:ext cx="2172079"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１１．みまもり</a:t>
            </a:r>
          </a:p>
        </p:txBody>
      </p:sp>
      <p:sp>
        <p:nvSpPr>
          <p:cNvPr id="37" name="テキスト ボックス 36">
            <a:extLst>
              <a:ext uri="{FF2B5EF4-FFF2-40B4-BE49-F238E27FC236}">
                <a16:creationId xmlns:a16="http://schemas.microsoft.com/office/drawing/2014/main" id="{8DBC63EB-BB01-BFB1-6BD6-AE8154FB582C}"/>
              </a:ext>
            </a:extLst>
          </p:cNvPr>
          <p:cNvSpPr txBox="1"/>
          <p:nvPr/>
        </p:nvSpPr>
        <p:spPr>
          <a:xfrm>
            <a:off x="4640431" y="2141887"/>
            <a:ext cx="2020090" cy="646331"/>
          </a:xfrm>
          <a:prstGeom prst="rect">
            <a:avLst/>
          </a:prstGeom>
          <a:solidFill>
            <a:schemeClr val="accent4">
              <a:lumMod val="20000"/>
              <a:lumOff val="80000"/>
            </a:schemeClr>
          </a:solid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離れた家族に</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無事を知らせる</a:t>
            </a:r>
          </a:p>
        </p:txBody>
      </p:sp>
      <p:sp>
        <p:nvSpPr>
          <p:cNvPr id="38" name="テキスト ボックス 37">
            <a:extLst>
              <a:ext uri="{FF2B5EF4-FFF2-40B4-BE49-F238E27FC236}">
                <a16:creationId xmlns:a16="http://schemas.microsoft.com/office/drawing/2014/main" id="{41166498-6DAF-E4FE-2E00-D14AAD696967}"/>
              </a:ext>
            </a:extLst>
          </p:cNvPr>
          <p:cNvSpPr txBox="1"/>
          <p:nvPr/>
        </p:nvSpPr>
        <p:spPr>
          <a:xfrm>
            <a:off x="4806967" y="1537254"/>
            <a:ext cx="1943571" cy="584775"/>
          </a:xfrm>
          <a:prstGeom prst="rect">
            <a:avLst/>
          </a:prstGeom>
          <a:noFill/>
        </p:spPr>
        <p:txBody>
          <a:bodyPr wrap="square" rtlCol="0">
            <a:spAutoFit/>
          </a:bodyPr>
          <a:lstStyle/>
          <a:p>
            <a:r>
              <a:rPr kumimoji="1" lang="en-US" altLang="ja-JP" sz="16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2"/>
                </a:solidFill>
                <a:latin typeface="BIZ UDPゴシック" panose="020B0400000000000000" pitchFamily="50" charset="-128"/>
                <a:ea typeface="BIZ UDPゴシック" panose="020B0400000000000000" pitchFamily="50" charset="-128"/>
              </a:rPr>
              <a:t>プロフィールで</a:t>
            </a:r>
            <a:endParaRPr kumimoji="1" lang="en-US" altLang="ja-JP" sz="1600" dirty="0">
              <a:solidFill>
                <a:schemeClr val="accent2"/>
              </a:solidFill>
              <a:latin typeface="BIZ UDPゴシック" panose="020B0400000000000000" pitchFamily="50" charset="-128"/>
              <a:ea typeface="BIZ UDPゴシック" panose="020B0400000000000000" pitchFamily="50" charset="-128"/>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rPr>
              <a:t>　　みまもり登録</a:t>
            </a:r>
          </a:p>
        </p:txBody>
      </p:sp>
      <p:sp>
        <p:nvSpPr>
          <p:cNvPr id="39" name="テキスト ボックス 38">
            <a:extLst>
              <a:ext uri="{FF2B5EF4-FFF2-40B4-BE49-F238E27FC236}">
                <a16:creationId xmlns:a16="http://schemas.microsoft.com/office/drawing/2014/main" id="{32DD0BE9-9119-31A5-82E1-CAA497ED5302}"/>
              </a:ext>
            </a:extLst>
          </p:cNvPr>
          <p:cNvSpPr txBox="1"/>
          <p:nvPr/>
        </p:nvSpPr>
        <p:spPr>
          <a:xfrm>
            <a:off x="6759177" y="1205676"/>
            <a:ext cx="2172079"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１２．デジタル納付</a:t>
            </a:r>
          </a:p>
        </p:txBody>
      </p:sp>
      <p:sp>
        <p:nvSpPr>
          <p:cNvPr id="40" name="テキスト ボックス 39">
            <a:extLst>
              <a:ext uri="{FF2B5EF4-FFF2-40B4-BE49-F238E27FC236}">
                <a16:creationId xmlns:a16="http://schemas.microsoft.com/office/drawing/2014/main" id="{A0FC9EDB-2B2A-F9D6-065D-8A14D49F3002}"/>
              </a:ext>
            </a:extLst>
          </p:cNvPr>
          <p:cNvSpPr txBox="1"/>
          <p:nvPr/>
        </p:nvSpPr>
        <p:spPr>
          <a:xfrm>
            <a:off x="6802295" y="1829641"/>
            <a:ext cx="2038846" cy="646331"/>
          </a:xfrm>
          <a:prstGeom prst="rect">
            <a:avLst/>
          </a:prstGeom>
          <a:solidFill>
            <a:schemeClr val="accent4">
              <a:lumMod val="20000"/>
              <a:lumOff val="80000"/>
            </a:schemeClr>
          </a:solid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自治会費も</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　キャッシュレスで</a:t>
            </a:r>
          </a:p>
        </p:txBody>
      </p:sp>
      <p:pic>
        <p:nvPicPr>
          <p:cNvPr id="41" name="図 40">
            <a:extLst>
              <a:ext uri="{FF2B5EF4-FFF2-40B4-BE49-F238E27FC236}">
                <a16:creationId xmlns:a16="http://schemas.microsoft.com/office/drawing/2014/main" id="{ABF8FDA0-9ABC-93C0-4436-CBE6BAEFC3FE}"/>
              </a:ext>
            </a:extLst>
          </p:cNvPr>
          <p:cNvPicPr>
            <a:picLocks noChangeAspect="1"/>
          </p:cNvPicPr>
          <p:nvPr/>
        </p:nvPicPr>
        <p:blipFill>
          <a:blip r:embed="rId6"/>
          <a:stretch>
            <a:fillRect/>
          </a:stretch>
        </p:blipFill>
        <p:spPr>
          <a:xfrm>
            <a:off x="6762186" y="2956895"/>
            <a:ext cx="2078953" cy="1974719"/>
          </a:xfrm>
          <a:prstGeom prst="rect">
            <a:avLst/>
          </a:prstGeom>
          <a:ln>
            <a:solidFill>
              <a:schemeClr val="tx1"/>
            </a:solidFill>
          </a:ln>
        </p:spPr>
      </p:pic>
      <p:pic>
        <p:nvPicPr>
          <p:cNvPr id="42" name="図 41">
            <a:extLst>
              <a:ext uri="{FF2B5EF4-FFF2-40B4-BE49-F238E27FC236}">
                <a16:creationId xmlns:a16="http://schemas.microsoft.com/office/drawing/2014/main" id="{1BFEBFB6-B6BD-50D2-22CE-FDD9BB139C7C}"/>
              </a:ext>
            </a:extLst>
          </p:cNvPr>
          <p:cNvPicPr>
            <a:picLocks noChangeAspect="1"/>
          </p:cNvPicPr>
          <p:nvPr/>
        </p:nvPicPr>
        <p:blipFill rotWithShape="1">
          <a:blip r:embed="rId7"/>
          <a:srcRect l="31327" t="20019" r="29331" b="75037"/>
          <a:stretch/>
        </p:blipFill>
        <p:spPr>
          <a:xfrm>
            <a:off x="6760834" y="4976115"/>
            <a:ext cx="2071693" cy="533470"/>
          </a:xfrm>
          <a:prstGeom prst="rect">
            <a:avLst/>
          </a:prstGeom>
          <a:ln>
            <a:solidFill>
              <a:schemeClr val="tx1"/>
            </a:solidFill>
          </a:ln>
        </p:spPr>
      </p:pic>
      <p:pic>
        <p:nvPicPr>
          <p:cNvPr id="43" name="図 42">
            <a:extLst>
              <a:ext uri="{FF2B5EF4-FFF2-40B4-BE49-F238E27FC236}">
                <a16:creationId xmlns:a16="http://schemas.microsoft.com/office/drawing/2014/main" id="{21DB2515-730D-3E7A-1607-036C14FEDE6B}"/>
              </a:ext>
            </a:extLst>
          </p:cNvPr>
          <p:cNvPicPr>
            <a:picLocks noChangeAspect="1"/>
          </p:cNvPicPr>
          <p:nvPr/>
        </p:nvPicPr>
        <p:blipFill rotWithShape="1">
          <a:blip r:embed="rId7"/>
          <a:srcRect l="3816" t="64001" r="2817" b="23639"/>
          <a:stretch/>
        </p:blipFill>
        <p:spPr>
          <a:xfrm>
            <a:off x="6742045" y="5570741"/>
            <a:ext cx="2099095" cy="504737"/>
          </a:xfrm>
          <a:prstGeom prst="rect">
            <a:avLst/>
          </a:prstGeom>
          <a:ln>
            <a:solidFill>
              <a:schemeClr val="tx1"/>
            </a:solidFill>
          </a:ln>
        </p:spPr>
      </p:pic>
      <p:sp>
        <p:nvSpPr>
          <p:cNvPr id="2" name="正方形/長方形 1">
            <a:extLst>
              <a:ext uri="{FF2B5EF4-FFF2-40B4-BE49-F238E27FC236}">
                <a16:creationId xmlns:a16="http://schemas.microsoft.com/office/drawing/2014/main" id="{B222043E-C6C5-094C-F93D-7393F4716CE5}"/>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１０</a:t>
            </a:r>
          </a:p>
        </p:txBody>
      </p:sp>
      <p:pic>
        <p:nvPicPr>
          <p:cNvPr id="3" name="図 2">
            <a:extLst>
              <a:ext uri="{FF2B5EF4-FFF2-40B4-BE49-F238E27FC236}">
                <a16:creationId xmlns:a16="http://schemas.microsoft.com/office/drawing/2014/main" id="{AD3B6079-904D-9E48-12BD-A7F3A5D2A43D}"/>
              </a:ext>
            </a:extLst>
          </p:cNvPr>
          <p:cNvPicPr>
            <a:picLocks noChangeAspect="1"/>
          </p:cNvPicPr>
          <p:nvPr/>
        </p:nvPicPr>
        <p:blipFill>
          <a:blip r:embed="rId8"/>
          <a:srcRect l="14063" t="12139" r="14172" b="11058"/>
          <a:stretch>
            <a:fillRect/>
          </a:stretch>
        </p:blipFill>
        <p:spPr>
          <a:xfrm>
            <a:off x="7352068" y="39339"/>
            <a:ext cx="760312" cy="813686"/>
          </a:xfrm>
          <a:prstGeom prst="rect">
            <a:avLst/>
          </a:prstGeom>
        </p:spPr>
      </p:pic>
    </p:spTree>
    <p:extLst>
      <p:ext uri="{BB962C8B-B14F-4D97-AF65-F5344CB8AC3E}">
        <p14:creationId xmlns:p14="http://schemas.microsoft.com/office/powerpoint/2010/main" val="151013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9ECD33-84B8-34F8-2F40-48473C15439F}"/>
              </a:ext>
            </a:extLst>
          </p:cNvPr>
          <p:cNvSpPr>
            <a:spLocks noGrp="1"/>
          </p:cNvSpPr>
          <p:nvPr>
            <p:ph type="title"/>
          </p:nvPr>
        </p:nvSpPr>
        <p:spPr>
          <a:xfrm>
            <a:off x="248494" y="128139"/>
            <a:ext cx="7483730" cy="546490"/>
          </a:xfrm>
        </p:spPr>
        <p:txBody>
          <a:bodyPr>
            <a:noAutofit/>
          </a:bodyPr>
          <a:lstStyle/>
          <a:p>
            <a:r>
              <a:rPr lang="en-US" altLang="ja-JP" sz="3600" dirty="0" err="1">
                <a:solidFill>
                  <a:srgbClr val="00B050"/>
                </a:solidFill>
                <a:latin typeface="BIZ UDPゴシック" panose="020B0400000000000000" pitchFamily="50" charset="-128"/>
                <a:ea typeface="BIZ UDPゴシック" panose="020B0400000000000000" pitchFamily="50" charset="-128"/>
              </a:rPr>
              <a:t>Yumicom</a:t>
            </a:r>
            <a:r>
              <a:rPr lang="en-US" altLang="ja-JP" sz="3600" dirty="0">
                <a:solidFill>
                  <a:srgbClr val="00B050"/>
                </a:solidFill>
                <a:latin typeface="BIZ UDPゴシック" panose="020B0400000000000000" pitchFamily="50" charset="-128"/>
                <a:ea typeface="BIZ UDPゴシック" panose="020B0400000000000000" pitchFamily="50" charset="-128"/>
              </a:rPr>
              <a:t> for </a:t>
            </a:r>
            <a:r>
              <a:rPr lang="ja-JP" altLang="en-US" sz="3600" dirty="0">
                <a:solidFill>
                  <a:srgbClr val="00B050"/>
                </a:solidFill>
                <a:latin typeface="BIZ UDPゴシック" panose="020B0400000000000000" pitchFamily="50" charset="-128"/>
                <a:ea typeface="BIZ UDPゴシック" panose="020B0400000000000000" pitchFamily="50" charset="-128"/>
              </a:rPr>
              <a:t>自治会の機能一覧</a:t>
            </a:r>
            <a:endParaRPr kumimoji="1" lang="ja-JP" altLang="en-US" sz="3600" dirty="0">
              <a:solidFill>
                <a:srgbClr val="00B050"/>
              </a:solidFill>
              <a:latin typeface="BIZ UDPゴシック" panose="020B0400000000000000" pitchFamily="50" charset="-128"/>
              <a:ea typeface="BIZ UDPゴシック" panose="020B0400000000000000" pitchFamily="50" charset="-128"/>
            </a:endParaRPr>
          </a:p>
        </p:txBody>
      </p:sp>
      <p:graphicFrame>
        <p:nvGraphicFramePr>
          <p:cNvPr id="11" name="表 10">
            <a:extLst>
              <a:ext uri="{FF2B5EF4-FFF2-40B4-BE49-F238E27FC236}">
                <a16:creationId xmlns:a16="http://schemas.microsoft.com/office/drawing/2014/main" id="{EF68D0D5-C933-5FBB-1FFF-9D1872204791}"/>
              </a:ext>
            </a:extLst>
          </p:cNvPr>
          <p:cNvGraphicFramePr>
            <a:graphicFrameLocks noGrp="1"/>
          </p:cNvGraphicFramePr>
          <p:nvPr/>
        </p:nvGraphicFramePr>
        <p:xfrm>
          <a:off x="327478" y="813174"/>
          <a:ext cx="8489044" cy="5669280"/>
        </p:xfrm>
        <a:graphic>
          <a:graphicData uri="http://schemas.openxmlformats.org/drawingml/2006/table">
            <a:tbl>
              <a:tblPr firstRow="1" bandRow="1">
                <a:tableStyleId>{17292A2E-F333-43FB-9621-5CBBE7FDCDCB}</a:tableStyleId>
              </a:tblPr>
              <a:tblGrid>
                <a:gridCol w="589644">
                  <a:extLst>
                    <a:ext uri="{9D8B030D-6E8A-4147-A177-3AD203B41FA5}">
                      <a16:colId xmlns:a16="http://schemas.microsoft.com/office/drawing/2014/main" val="1011017378"/>
                    </a:ext>
                  </a:extLst>
                </a:gridCol>
                <a:gridCol w="1524000">
                  <a:extLst>
                    <a:ext uri="{9D8B030D-6E8A-4147-A177-3AD203B41FA5}">
                      <a16:colId xmlns:a16="http://schemas.microsoft.com/office/drawing/2014/main" val="1809254049"/>
                    </a:ext>
                  </a:extLst>
                </a:gridCol>
                <a:gridCol w="1948599">
                  <a:extLst>
                    <a:ext uri="{9D8B030D-6E8A-4147-A177-3AD203B41FA5}">
                      <a16:colId xmlns:a16="http://schemas.microsoft.com/office/drawing/2014/main" val="1156364599"/>
                    </a:ext>
                  </a:extLst>
                </a:gridCol>
                <a:gridCol w="1302601">
                  <a:extLst>
                    <a:ext uri="{9D8B030D-6E8A-4147-A177-3AD203B41FA5}">
                      <a16:colId xmlns:a16="http://schemas.microsoft.com/office/drawing/2014/main" val="361285360"/>
                    </a:ext>
                  </a:extLst>
                </a:gridCol>
                <a:gridCol w="1524000">
                  <a:extLst>
                    <a:ext uri="{9D8B030D-6E8A-4147-A177-3AD203B41FA5}">
                      <a16:colId xmlns:a16="http://schemas.microsoft.com/office/drawing/2014/main" val="3130178264"/>
                    </a:ext>
                  </a:extLst>
                </a:gridCol>
                <a:gridCol w="1600200">
                  <a:extLst>
                    <a:ext uri="{9D8B030D-6E8A-4147-A177-3AD203B41FA5}">
                      <a16:colId xmlns:a16="http://schemas.microsoft.com/office/drawing/2014/main" val="3374338824"/>
                    </a:ext>
                  </a:extLst>
                </a:gridCol>
              </a:tblGrid>
              <a:tr h="182880">
                <a:tc rowSpan="2" gridSpan="3">
                  <a:txBody>
                    <a:bodyPr/>
                    <a:lstStyle/>
                    <a:p>
                      <a:pPr algn="ctr"/>
                      <a:r>
                        <a:rPr kumimoji="1" lang="ja-JP" altLang="en-US" dirty="0">
                          <a:latin typeface="BIZ UDPゴシック" panose="020B0400000000000000" pitchFamily="50" charset="-128"/>
                          <a:ea typeface="BIZ UDPゴシック" panose="020B0400000000000000" pitchFamily="50" charset="-128"/>
                        </a:rPr>
                        <a:t>機能名称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tc>
                <a:tc rowSpan="2" hMerge="1">
                  <a:txBody>
                    <a:bodyPr/>
                    <a:lstStyle/>
                    <a:p>
                      <a:endParaRPr kumimoji="1" lang="ja-JP" altLang="en-US" dirty="0"/>
                    </a:p>
                  </a:txBody>
                  <a:tcPr/>
                </a:tc>
                <a:tc gridSpan="3">
                  <a:txBody>
                    <a:bodyPr/>
                    <a:lstStyle/>
                    <a:p>
                      <a:pPr algn="ctr"/>
                      <a:r>
                        <a:rPr kumimoji="1" lang="ja-JP" altLang="en-US" dirty="0">
                          <a:latin typeface="BIZ UDPゴシック" panose="020B0400000000000000" pitchFamily="50" charset="-128"/>
                          <a:ea typeface="BIZ UDPゴシック" panose="020B0400000000000000" pitchFamily="50" charset="-128"/>
                        </a:rPr>
                        <a:t>プラン名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74246124"/>
                  </a:ext>
                </a:extLst>
              </a:tr>
              <a:tr h="182880">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エントリープラン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ベーシック</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プラン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スタンダードプラン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42471838"/>
                  </a:ext>
                </a:extLst>
              </a:tr>
              <a:tr h="364672">
                <a:tc rowSpan="5">
                  <a:txBody>
                    <a:bodyPr/>
                    <a:lstStyle/>
                    <a:p>
                      <a:r>
                        <a:rPr kumimoji="1" lang="ja-JP" altLang="en-US" dirty="0">
                          <a:latin typeface="BIZ UDPゴシック" panose="020B0400000000000000" pitchFamily="50" charset="-128"/>
                          <a:ea typeface="BIZ UDPゴシック" panose="020B0400000000000000" pitchFamily="50" charset="-128"/>
                        </a:rPr>
                        <a:t>ホーム</a:t>
                      </a:r>
                    </a:p>
                  </a:txBody>
                  <a:tcPr vert="wordArtVertRtl"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dirty="0">
                          <a:latin typeface="BIZ UDPゴシック" panose="020B0400000000000000" pitchFamily="50" charset="-128"/>
                          <a:ea typeface="BIZ UDPゴシック" panose="020B0400000000000000" pitchFamily="50" charset="-128"/>
                        </a:rPr>
                        <a:t>行事・</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カレンダー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BIZ UDPゴシック" panose="020B0400000000000000" pitchFamily="50" charset="-128"/>
                          <a:ea typeface="BIZ UDPゴシック" panose="020B0400000000000000" pitchFamily="50" charset="-128"/>
                        </a:rPr>
                        <a:t>通知、ゴミ</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600339"/>
                  </a:ext>
                </a:extLst>
              </a:tr>
              <a:tr h="364672">
                <a:tc vMerge="1">
                  <a:txBody>
                    <a:bodyPr/>
                    <a:lstStyle/>
                    <a:p>
                      <a:endParaRPr kumimoji="1" lang="ja-JP" altLang="en-US" dirty="0"/>
                    </a:p>
                  </a:txBody>
                  <a:tcPr/>
                </a:tc>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招集（会議）</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募集、総会</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5873302"/>
                  </a:ext>
                </a:extLst>
              </a:tr>
              <a:tr h="364672">
                <a:tc vMerge="1">
                  <a:txBody>
                    <a:bodyPr/>
                    <a:lstStyle/>
                    <a:p>
                      <a:endParaRPr kumimoji="1" lang="ja-JP" altLang="en-US" dirty="0"/>
                    </a:p>
                  </a:txBody>
                  <a:tcPr/>
                </a:tc>
                <a:tc gridSpan="2">
                  <a:txBody>
                    <a:bodyPr/>
                    <a:lstStyle/>
                    <a:p>
                      <a:r>
                        <a:rPr kumimoji="1" lang="ja-JP" altLang="en-US" dirty="0">
                          <a:latin typeface="BIZ UDPゴシック" panose="020B0400000000000000" pitchFamily="50" charset="-128"/>
                          <a:ea typeface="BIZ UDPゴシック" panose="020B0400000000000000" pitchFamily="50" charset="-128"/>
                        </a:rPr>
                        <a:t>みまもり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608865"/>
                  </a:ext>
                </a:extLst>
              </a:tr>
              <a:tr h="364672">
                <a:tc vMerge="1">
                  <a:txBody>
                    <a:bodyPr/>
                    <a:lstStyle/>
                    <a:p>
                      <a:endParaRPr kumimoji="1" lang="ja-JP" altLang="en-US" dirty="0"/>
                    </a:p>
                  </a:txBody>
                  <a:tcPr/>
                </a:tc>
                <a:tc gridSpan="2">
                  <a:txBody>
                    <a:bodyPr/>
                    <a:lstStyle/>
                    <a:p>
                      <a:r>
                        <a:rPr kumimoji="1" lang="ja-JP" altLang="en-US" dirty="0">
                          <a:latin typeface="BIZ UDPゴシック" panose="020B0400000000000000" pitchFamily="50" charset="-128"/>
                          <a:ea typeface="BIZ UDPゴシック" panose="020B0400000000000000" pitchFamily="50" charset="-128"/>
                        </a:rPr>
                        <a:t>クーポン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134913"/>
                  </a:ext>
                </a:extLst>
              </a:tr>
              <a:tr h="364672">
                <a:tc vMerge="1">
                  <a:txBody>
                    <a:bodyPr/>
                    <a:lstStyle/>
                    <a:p>
                      <a:endParaRPr kumimoji="1" lang="ja-JP" altLang="en-US" dirty="0"/>
                    </a:p>
                  </a:txBody>
                  <a:tcPr/>
                </a:tc>
                <a:tc gridSpan="2">
                  <a:txBody>
                    <a:bodyPr/>
                    <a:lstStyle/>
                    <a:p>
                      <a:r>
                        <a:rPr kumimoji="1" lang="ja-JP" altLang="en-US" dirty="0">
                          <a:latin typeface="BIZ UDPゴシック" panose="020B0400000000000000" pitchFamily="50" charset="-128"/>
                          <a:ea typeface="BIZ UDPゴシック" panose="020B0400000000000000" pitchFamily="50" charset="-128"/>
                        </a:rPr>
                        <a:t>書式ライブラリー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00855"/>
                  </a:ext>
                </a:extLst>
              </a:tr>
              <a:tr h="364672">
                <a:tc gridSpan="3">
                  <a:txBody>
                    <a:bodyPr/>
                    <a:lstStyle/>
                    <a:p>
                      <a:pPr lvl="1"/>
                      <a:r>
                        <a:rPr kumimoji="1" lang="ja-JP" altLang="en-US" dirty="0">
                          <a:latin typeface="BIZ UDPゴシック" panose="020B0400000000000000" pitchFamily="50" charset="-128"/>
                          <a:ea typeface="BIZ UDPゴシック" panose="020B0400000000000000" pitchFamily="50" charset="-128"/>
                        </a:rPr>
                        <a:t>お知らせ連絡帳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444892"/>
                  </a:ext>
                </a:extLst>
              </a:tr>
              <a:tr h="364672">
                <a:tc gridSpan="3">
                  <a:txBody>
                    <a:bodyPr/>
                    <a:lstStyle/>
                    <a:p>
                      <a:pPr lvl="1" algn="l" fontAlgn="ctr">
                        <a:buNone/>
                      </a:pP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デジタル回覧板</a:t>
                      </a:r>
                    </a:p>
                  </a:txBody>
                  <a:tcPr marL="22860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732277"/>
                  </a:ext>
                </a:extLst>
              </a:tr>
              <a:tr h="364672">
                <a:tc gridSpan="3">
                  <a:txBody>
                    <a:bodyPr/>
                    <a:lstStyle/>
                    <a:p>
                      <a:pPr lvl="1" algn="l" fontAlgn="ctr">
                        <a:buNone/>
                      </a:pP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みんなの投稿ボックス</a:t>
                      </a:r>
                    </a:p>
                  </a:txBody>
                  <a:tcPr marL="22860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0759828"/>
                  </a:ext>
                </a:extLst>
              </a:tr>
              <a:tr h="364672">
                <a:tc gridSpan="3">
                  <a:txBody>
                    <a:bodyPr/>
                    <a:lstStyle/>
                    <a:p>
                      <a:pPr lvl="1" algn="l" fontAlgn="ctr">
                        <a:buNone/>
                      </a:pP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トークチャット</a:t>
                      </a:r>
                    </a:p>
                  </a:txBody>
                  <a:tcPr marL="22860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1929317"/>
                  </a:ext>
                </a:extLst>
              </a:tr>
              <a:tr h="364672">
                <a:tc gridSpan="3">
                  <a:txBody>
                    <a:bodyPr/>
                    <a:lstStyle/>
                    <a:p>
                      <a:pPr lvl="1" algn="l" fontAlgn="ctr">
                        <a:buNone/>
                      </a:pP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みんなの投票箱</a:t>
                      </a:r>
                    </a:p>
                  </a:txBody>
                  <a:tcPr marL="22860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6267166"/>
                  </a:ext>
                </a:extLst>
              </a:tr>
              <a:tr h="364672">
                <a:tc gridSpan="3">
                  <a:txBody>
                    <a:bodyPr/>
                    <a:lstStyle/>
                    <a:p>
                      <a:pPr lvl="1" algn="l" fontAlgn="ctr">
                        <a:buNone/>
                      </a:pP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デジタル納付</a:t>
                      </a:r>
                    </a:p>
                  </a:txBody>
                  <a:tcPr marL="22860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249550"/>
                  </a:ext>
                </a:extLst>
              </a:tr>
              <a:tr h="364672">
                <a:tc gridSpan="3">
                  <a:txBody>
                    <a:bodyPr/>
                    <a:lstStyle/>
                    <a:p>
                      <a:pPr lvl="1" algn="l" fontAlgn="ctr">
                        <a:buNone/>
                      </a:pP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災害時モード</a:t>
                      </a:r>
                    </a:p>
                  </a:txBody>
                  <a:tcPr marL="22860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7670917"/>
                  </a:ext>
                </a:extLst>
              </a:tr>
            </a:tbl>
          </a:graphicData>
        </a:graphic>
      </p:graphicFrame>
      <p:sp>
        <p:nvSpPr>
          <p:cNvPr id="3" name="正方形/長方形 2">
            <a:extLst>
              <a:ext uri="{FF2B5EF4-FFF2-40B4-BE49-F238E27FC236}">
                <a16:creationId xmlns:a16="http://schemas.microsoft.com/office/drawing/2014/main" id="{9583D819-5E86-D919-00C1-75494AABD4D5}"/>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１１</a:t>
            </a:r>
          </a:p>
        </p:txBody>
      </p:sp>
      <p:pic>
        <p:nvPicPr>
          <p:cNvPr id="4" name="図 3">
            <a:extLst>
              <a:ext uri="{FF2B5EF4-FFF2-40B4-BE49-F238E27FC236}">
                <a16:creationId xmlns:a16="http://schemas.microsoft.com/office/drawing/2014/main" id="{586D2A3F-3574-C652-C9B3-B7174EDAD146}"/>
              </a:ext>
            </a:extLst>
          </p:cNvPr>
          <p:cNvPicPr>
            <a:picLocks noChangeAspect="1"/>
          </p:cNvPicPr>
          <p:nvPr/>
        </p:nvPicPr>
        <p:blipFill>
          <a:blip r:embed="rId2"/>
          <a:srcRect l="14063" t="12139" r="14172" b="11058"/>
          <a:stretch>
            <a:fillRect/>
          </a:stretch>
        </p:blipFill>
        <p:spPr>
          <a:xfrm>
            <a:off x="7399244" y="9522"/>
            <a:ext cx="723075" cy="773835"/>
          </a:xfrm>
          <a:prstGeom prst="rect">
            <a:avLst/>
          </a:prstGeom>
        </p:spPr>
      </p:pic>
    </p:spTree>
    <p:extLst>
      <p:ext uri="{BB962C8B-B14F-4D97-AF65-F5344CB8AC3E}">
        <p14:creationId xmlns:p14="http://schemas.microsoft.com/office/powerpoint/2010/main" val="413013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8CE54-13E7-63C8-5520-08C80ADBCC31}"/>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37FC90AC-7B83-CB29-0AA4-2D1D88A73B42}"/>
              </a:ext>
            </a:extLst>
          </p:cNvPr>
          <p:cNvPicPr>
            <a:picLocks noChangeAspect="1"/>
          </p:cNvPicPr>
          <p:nvPr/>
        </p:nvPicPr>
        <p:blipFill rotWithShape="1">
          <a:blip r:embed="rId2"/>
          <a:srcRect t="1647" r="556"/>
          <a:stretch/>
        </p:blipFill>
        <p:spPr>
          <a:xfrm>
            <a:off x="197141" y="2533001"/>
            <a:ext cx="7901707" cy="3992489"/>
          </a:xfrm>
          <a:prstGeom prst="rect">
            <a:avLst/>
          </a:prstGeom>
        </p:spPr>
      </p:pic>
      <p:sp>
        <p:nvSpPr>
          <p:cNvPr id="14" name="テキスト ボックス 4">
            <a:extLst>
              <a:ext uri="{FF2B5EF4-FFF2-40B4-BE49-F238E27FC236}">
                <a16:creationId xmlns:a16="http://schemas.microsoft.com/office/drawing/2014/main" id="{ED00B055-68D8-5517-0B84-51B922B2C68D}"/>
              </a:ext>
            </a:extLst>
          </p:cNvPr>
          <p:cNvSpPr txBox="1"/>
          <p:nvPr/>
        </p:nvSpPr>
        <p:spPr>
          <a:xfrm>
            <a:off x="6138714" y="2683690"/>
            <a:ext cx="1792446" cy="415498"/>
          </a:xfrm>
          <a:prstGeom prst="rect">
            <a:avLst/>
          </a:prstGeom>
          <a:solidFill>
            <a:srgbClr val="FFFF00"/>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defRPr/>
            </a:pPr>
            <a:r>
              <a:rPr kumimoji="1" lang="ja-JP" altLang="en-US" sz="1050" dirty="0">
                <a:solidFill>
                  <a:prstClr val="black"/>
                </a:solidFill>
                <a:latin typeface="Aptos" panose="02110004020202020204"/>
                <a:ea typeface="游ゴシック" panose="020B0400000000000000" pitchFamily="50" charset="-128"/>
              </a:rPr>
              <a:t>富士見市役所</a:t>
            </a:r>
            <a:endParaRPr kumimoji="1" lang="en-US" altLang="ja-JP" sz="1050" dirty="0">
              <a:solidFill>
                <a:prstClr val="black"/>
              </a:solidFill>
              <a:latin typeface="Aptos" panose="02110004020202020204"/>
              <a:ea typeface="游ゴシック" panose="020B0400000000000000" pitchFamily="50" charset="-128"/>
            </a:endParaRPr>
          </a:p>
          <a:p>
            <a:pPr algn="ctr" defTabSz="342900">
              <a:defRPr/>
            </a:pPr>
            <a:r>
              <a:rPr kumimoji="1" lang="ja-JP" altLang="en-US" sz="1050" dirty="0">
                <a:solidFill>
                  <a:prstClr val="black"/>
                </a:solidFill>
                <a:latin typeface="Aptos" panose="02110004020202020204"/>
                <a:ea typeface="游ゴシック" panose="020B0400000000000000" pitchFamily="50" charset="-128"/>
              </a:rPr>
              <a:t>町会長連合会</a:t>
            </a:r>
          </a:p>
        </p:txBody>
      </p:sp>
      <p:pic>
        <p:nvPicPr>
          <p:cNvPr id="9" name="図 8">
            <a:extLst>
              <a:ext uri="{FF2B5EF4-FFF2-40B4-BE49-F238E27FC236}">
                <a16:creationId xmlns:a16="http://schemas.microsoft.com/office/drawing/2014/main" id="{32931B43-06D3-AD29-F273-652367DE5E1C}"/>
              </a:ext>
            </a:extLst>
          </p:cNvPr>
          <p:cNvPicPr>
            <a:picLocks noChangeAspect="1"/>
          </p:cNvPicPr>
          <p:nvPr/>
        </p:nvPicPr>
        <p:blipFill rotWithShape="1">
          <a:blip r:embed="rId3"/>
          <a:srcRect r="73339" b="2636"/>
          <a:stretch/>
        </p:blipFill>
        <p:spPr>
          <a:xfrm>
            <a:off x="6490247" y="1077274"/>
            <a:ext cx="1440913" cy="1244392"/>
          </a:xfrm>
          <a:prstGeom prst="rect">
            <a:avLst/>
          </a:prstGeom>
        </p:spPr>
      </p:pic>
      <p:sp>
        <p:nvSpPr>
          <p:cNvPr id="10" name="テキスト ボックス 8">
            <a:extLst>
              <a:ext uri="{FF2B5EF4-FFF2-40B4-BE49-F238E27FC236}">
                <a16:creationId xmlns:a16="http://schemas.microsoft.com/office/drawing/2014/main" id="{893F8CDB-81D9-AC9C-9B0E-7DD85B02326B}"/>
              </a:ext>
            </a:extLst>
          </p:cNvPr>
          <p:cNvSpPr txBox="1"/>
          <p:nvPr/>
        </p:nvSpPr>
        <p:spPr>
          <a:xfrm>
            <a:off x="1840719" y="1295570"/>
            <a:ext cx="4614550" cy="7386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fontAlgn="base">
              <a:defRPr/>
            </a:pPr>
            <a:r>
              <a:rPr lang="ja-JP" altLang="en-US" sz="2100" b="1" dirty="0">
                <a:solidFill>
                  <a:prstClr val="black"/>
                </a:solidFill>
                <a:latin typeface="inherit"/>
                <a:ea typeface="游ゴシック" panose="020B0400000000000000" pitchFamily="50" charset="-128"/>
              </a:rPr>
              <a:t>行政と自治会・町内会</a:t>
            </a:r>
            <a:endParaRPr lang="en-US" altLang="ja-JP" sz="2100" b="1" dirty="0">
              <a:solidFill>
                <a:prstClr val="black"/>
              </a:solidFill>
              <a:latin typeface="inherit"/>
              <a:ea typeface="游ゴシック" panose="020B0400000000000000" pitchFamily="50" charset="-128"/>
            </a:endParaRPr>
          </a:p>
          <a:p>
            <a:pPr algn="ctr" defTabSz="342900" fontAlgn="base">
              <a:defRPr/>
            </a:pPr>
            <a:r>
              <a:rPr lang="ja-JP" altLang="en-US" sz="2100" b="1" dirty="0">
                <a:solidFill>
                  <a:prstClr val="black"/>
                </a:solidFill>
                <a:latin typeface="inherit"/>
                <a:ea typeface="游ゴシック" panose="020B0400000000000000" pitchFamily="50" charset="-128"/>
              </a:rPr>
              <a:t>コミュニケーションの</a:t>
            </a:r>
            <a:r>
              <a:rPr lang="en-US" altLang="ja-JP" sz="2100" b="1" dirty="0">
                <a:solidFill>
                  <a:prstClr val="black"/>
                </a:solidFill>
                <a:latin typeface="inherit"/>
                <a:ea typeface="游ゴシック" panose="020B0400000000000000" pitchFamily="50" charset="-128"/>
              </a:rPr>
              <a:t>DX</a:t>
            </a:r>
            <a:r>
              <a:rPr lang="ja-JP" altLang="en-US" sz="2100" b="1" dirty="0">
                <a:solidFill>
                  <a:prstClr val="black"/>
                </a:solidFill>
                <a:latin typeface="inherit"/>
                <a:ea typeface="游ゴシック" panose="020B0400000000000000" pitchFamily="50" charset="-128"/>
              </a:rPr>
              <a:t>化</a:t>
            </a:r>
            <a:endParaRPr lang="en-US" altLang="ja-JP" sz="2100" b="1" dirty="0">
              <a:solidFill>
                <a:prstClr val="black"/>
              </a:solidFill>
              <a:latin typeface="inherit"/>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2DF930BE-B467-D304-A02E-9DB2B9FD98A5}"/>
              </a:ext>
            </a:extLst>
          </p:cNvPr>
          <p:cNvSpPr/>
          <p:nvPr/>
        </p:nvSpPr>
        <p:spPr>
          <a:xfrm>
            <a:off x="654474" y="332509"/>
            <a:ext cx="6637489" cy="464295"/>
          </a:xfrm>
          <a:prstGeom prst="roundRect">
            <a:avLst>
              <a:gd name="adj" fmla="val 50000"/>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342900">
              <a:defRPr/>
            </a:pPr>
            <a:r>
              <a:rPr kumimoji="1" lang="ja-JP" altLang="en-US" sz="2100" b="1" dirty="0">
                <a:solidFill>
                  <a:prstClr val="white"/>
                </a:solidFill>
                <a:latin typeface="Aptos" panose="02110004020202020204"/>
                <a:ea typeface="游ゴシック" panose="020B0400000000000000" pitchFamily="50" charset="-128"/>
              </a:rPr>
              <a:t>行政</a:t>
            </a:r>
            <a:r>
              <a:rPr kumimoji="1" lang="en-US" altLang="ja-JP" sz="2100" b="1" dirty="0">
                <a:solidFill>
                  <a:prstClr val="white"/>
                </a:solidFill>
                <a:latin typeface="Aptos" panose="02110004020202020204"/>
                <a:ea typeface="游ゴシック" panose="020B0400000000000000" pitchFamily="50" charset="-128"/>
              </a:rPr>
              <a:t>×</a:t>
            </a:r>
            <a:r>
              <a:rPr kumimoji="1" lang="ja-JP" altLang="en-US" sz="2100" b="1" dirty="0">
                <a:solidFill>
                  <a:prstClr val="white"/>
                </a:solidFill>
                <a:latin typeface="Aptos" panose="02110004020202020204"/>
                <a:ea typeface="游ゴシック" panose="020B0400000000000000" pitchFamily="50" charset="-128"/>
              </a:rPr>
              <a:t>自治会のデジタル情報共有ツールについて</a:t>
            </a:r>
          </a:p>
        </p:txBody>
      </p:sp>
      <p:sp>
        <p:nvSpPr>
          <p:cNvPr id="12" name="テキスト ボックス 3">
            <a:extLst>
              <a:ext uri="{FF2B5EF4-FFF2-40B4-BE49-F238E27FC236}">
                <a16:creationId xmlns:a16="http://schemas.microsoft.com/office/drawing/2014/main" id="{E83B68F4-A81F-11F7-FF06-1B3BAFC1CDDD}"/>
              </a:ext>
            </a:extLst>
          </p:cNvPr>
          <p:cNvSpPr txBox="1"/>
          <p:nvPr/>
        </p:nvSpPr>
        <p:spPr>
          <a:xfrm>
            <a:off x="4887634" y="5835774"/>
            <a:ext cx="2925535" cy="577081"/>
          </a:xfrm>
          <a:prstGeom prst="rect">
            <a:avLst/>
          </a:prstGeom>
          <a:solidFill>
            <a:schemeClr val="accent2">
              <a:lumMod val="20000"/>
              <a:lumOff val="80000"/>
            </a:schemeClr>
          </a:solidFill>
          <a:ln w="38100">
            <a:solidFill>
              <a:srgbClr val="FFCC0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defRPr/>
            </a:pPr>
            <a:r>
              <a:rPr kumimoji="1" lang="ja-JP" altLang="en-US" sz="1050" dirty="0">
                <a:solidFill>
                  <a:prstClr val="black"/>
                </a:solidFill>
                <a:latin typeface="Aptos" panose="02110004020202020204"/>
                <a:ea typeface="游ゴシック" panose="020B0400000000000000" pitchFamily="50" charset="-128"/>
              </a:rPr>
              <a:t>回覧板は、市から自治会アプリにデータ送信されますので、各自治会長は時機を見て住民へ向けて配信を行っていただきます</a:t>
            </a:r>
          </a:p>
        </p:txBody>
      </p:sp>
      <p:pic>
        <p:nvPicPr>
          <p:cNvPr id="18" name="図 17">
            <a:extLst>
              <a:ext uri="{FF2B5EF4-FFF2-40B4-BE49-F238E27FC236}">
                <a16:creationId xmlns:a16="http://schemas.microsoft.com/office/drawing/2014/main" id="{6348BE7C-921C-1B3D-A6FD-4CD7823B743B}"/>
              </a:ext>
            </a:extLst>
          </p:cNvPr>
          <p:cNvPicPr>
            <a:picLocks noChangeAspect="1"/>
          </p:cNvPicPr>
          <p:nvPr/>
        </p:nvPicPr>
        <p:blipFill>
          <a:blip r:embed="rId4">
            <a:extLst>
              <a:ext uri="{28A0092B-C50C-407E-A947-70E740481C1C}">
                <a14:useLocalDpi xmlns:a14="http://schemas.microsoft.com/office/drawing/2010/main" val="0"/>
              </a:ext>
            </a:extLst>
          </a:blip>
          <a:srcRect r="47821"/>
          <a:stretch>
            <a:fillRect/>
          </a:stretch>
        </p:blipFill>
        <p:spPr>
          <a:xfrm>
            <a:off x="795825" y="1008139"/>
            <a:ext cx="1538832" cy="1429489"/>
          </a:xfrm>
          <a:prstGeom prst="rect">
            <a:avLst/>
          </a:prstGeom>
        </p:spPr>
      </p:pic>
      <p:sp>
        <p:nvSpPr>
          <p:cNvPr id="2" name="正方形/長方形 1">
            <a:extLst>
              <a:ext uri="{FF2B5EF4-FFF2-40B4-BE49-F238E27FC236}">
                <a16:creationId xmlns:a16="http://schemas.microsoft.com/office/drawing/2014/main" id="{B4A38A61-1D44-1ECC-2A52-9E74A1087FD8}"/>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１２</a:t>
            </a:r>
          </a:p>
        </p:txBody>
      </p:sp>
      <p:pic>
        <p:nvPicPr>
          <p:cNvPr id="3" name="図 2">
            <a:extLst>
              <a:ext uri="{FF2B5EF4-FFF2-40B4-BE49-F238E27FC236}">
                <a16:creationId xmlns:a16="http://schemas.microsoft.com/office/drawing/2014/main" id="{64C57C47-08E6-F8BC-FF03-FF0DFC167944}"/>
              </a:ext>
            </a:extLst>
          </p:cNvPr>
          <p:cNvPicPr>
            <a:picLocks noChangeAspect="1"/>
          </p:cNvPicPr>
          <p:nvPr/>
        </p:nvPicPr>
        <p:blipFill>
          <a:blip r:embed="rId5"/>
          <a:srcRect l="14063" t="12139" r="14172" b="11058"/>
          <a:stretch>
            <a:fillRect/>
          </a:stretch>
        </p:blipFill>
        <p:spPr>
          <a:xfrm>
            <a:off x="7399244" y="9522"/>
            <a:ext cx="723075" cy="773835"/>
          </a:xfrm>
          <a:prstGeom prst="rect">
            <a:avLst/>
          </a:prstGeom>
        </p:spPr>
      </p:pic>
    </p:spTree>
    <p:extLst>
      <p:ext uri="{BB962C8B-B14F-4D97-AF65-F5344CB8AC3E}">
        <p14:creationId xmlns:p14="http://schemas.microsoft.com/office/powerpoint/2010/main" val="311214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B8234-9D9B-A288-4522-1D4631BF0595}"/>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180714D2-6F42-D2BA-562A-3451FE0C8595}"/>
              </a:ext>
            </a:extLst>
          </p:cNvPr>
          <p:cNvPicPr>
            <a:picLocks noChangeAspect="1"/>
          </p:cNvPicPr>
          <p:nvPr/>
        </p:nvPicPr>
        <p:blipFill>
          <a:blip r:embed="rId3"/>
          <a:srcRect t="33930" r="10634" b="56816"/>
          <a:stretch>
            <a:fillRect/>
          </a:stretch>
        </p:blipFill>
        <p:spPr>
          <a:xfrm>
            <a:off x="5826925" y="2823149"/>
            <a:ext cx="2750196" cy="616782"/>
          </a:xfrm>
          <a:prstGeom prst="rect">
            <a:avLst/>
          </a:prstGeom>
        </p:spPr>
      </p:pic>
      <p:pic>
        <p:nvPicPr>
          <p:cNvPr id="10" name="図 9">
            <a:extLst>
              <a:ext uri="{FF2B5EF4-FFF2-40B4-BE49-F238E27FC236}">
                <a16:creationId xmlns:a16="http://schemas.microsoft.com/office/drawing/2014/main" id="{6EFC661D-C8BF-563B-20B9-9A29CAC41B4B}"/>
              </a:ext>
            </a:extLst>
          </p:cNvPr>
          <p:cNvPicPr>
            <a:picLocks noChangeAspect="1"/>
          </p:cNvPicPr>
          <p:nvPr/>
        </p:nvPicPr>
        <p:blipFill>
          <a:blip r:embed="rId4"/>
          <a:stretch>
            <a:fillRect/>
          </a:stretch>
        </p:blipFill>
        <p:spPr>
          <a:xfrm>
            <a:off x="3069442" y="876763"/>
            <a:ext cx="2652381" cy="5456324"/>
          </a:xfrm>
          <a:prstGeom prst="rect">
            <a:avLst/>
          </a:prstGeom>
        </p:spPr>
      </p:pic>
      <p:pic>
        <p:nvPicPr>
          <p:cNvPr id="11" name="図 10">
            <a:extLst>
              <a:ext uri="{FF2B5EF4-FFF2-40B4-BE49-F238E27FC236}">
                <a16:creationId xmlns:a16="http://schemas.microsoft.com/office/drawing/2014/main" id="{17D8B43F-C090-0DE6-EBF1-707E3188A7F3}"/>
              </a:ext>
            </a:extLst>
          </p:cNvPr>
          <p:cNvPicPr>
            <a:picLocks noChangeAspect="1"/>
          </p:cNvPicPr>
          <p:nvPr/>
        </p:nvPicPr>
        <p:blipFill>
          <a:blip r:embed="rId5"/>
          <a:stretch>
            <a:fillRect/>
          </a:stretch>
        </p:blipFill>
        <p:spPr>
          <a:xfrm>
            <a:off x="255484" y="905078"/>
            <a:ext cx="2510454" cy="5428009"/>
          </a:xfrm>
          <a:prstGeom prst="rect">
            <a:avLst/>
          </a:prstGeom>
        </p:spPr>
      </p:pic>
      <p:pic>
        <p:nvPicPr>
          <p:cNvPr id="12" name="図 11">
            <a:extLst>
              <a:ext uri="{FF2B5EF4-FFF2-40B4-BE49-F238E27FC236}">
                <a16:creationId xmlns:a16="http://schemas.microsoft.com/office/drawing/2014/main" id="{867F674E-1144-2EC1-2930-AFB0BB43E56F}"/>
              </a:ext>
            </a:extLst>
          </p:cNvPr>
          <p:cNvPicPr>
            <a:picLocks noChangeAspect="1"/>
          </p:cNvPicPr>
          <p:nvPr/>
        </p:nvPicPr>
        <p:blipFill>
          <a:blip r:embed="rId3"/>
          <a:srcRect t="15721" r="10634" b="75025"/>
          <a:stretch>
            <a:fillRect/>
          </a:stretch>
        </p:blipFill>
        <p:spPr>
          <a:xfrm>
            <a:off x="5826925" y="4755321"/>
            <a:ext cx="2750196" cy="616782"/>
          </a:xfrm>
          <a:prstGeom prst="rect">
            <a:avLst/>
          </a:prstGeom>
        </p:spPr>
      </p:pic>
      <p:pic>
        <p:nvPicPr>
          <p:cNvPr id="13" name="図 12">
            <a:extLst>
              <a:ext uri="{FF2B5EF4-FFF2-40B4-BE49-F238E27FC236}">
                <a16:creationId xmlns:a16="http://schemas.microsoft.com/office/drawing/2014/main" id="{FAF90B1C-9594-B0EF-7480-3FA8F7393EC0}"/>
              </a:ext>
            </a:extLst>
          </p:cNvPr>
          <p:cNvPicPr>
            <a:picLocks noChangeAspect="1"/>
          </p:cNvPicPr>
          <p:nvPr/>
        </p:nvPicPr>
        <p:blipFill>
          <a:blip r:embed="rId5"/>
          <a:srcRect l="25802" t="41175" r="50891" b="46511"/>
          <a:stretch>
            <a:fillRect/>
          </a:stretch>
        </p:blipFill>
        <p:spPr>
          <a:xfrm>
            <a:off x="3219548" y="3702867"/>
            <a:ext cx="716186" cy="729452"/>
          </a:xfrm>
          <a:prstGeom prst="rect">
            <a:avLst/>
          </a:prstGeom>
        </p:spPr>
      </p:pic>
      <p:pic>
        <p:nvPicPr>
          <p:cNvPr id="14" name="図 13">
            <a:extLst>
              <a:ext uri="{FF2B5EF4-FFF2-40B4-BE49-F238E27FC236}">
                <a16:creationId xmlns:a16="http://schemas.microsoft.com/office/drawing/2014/main" id="{0B054682-3217-9B1D-2B32-8AA10FC23BFB}"/>
              </a:ext>
            </a:extLst>
          </p:cNvPr>
          <p:cNvPicPr>
            <a:picLocks noChangeAspect="1"/>
          </p:cNvPicPr>
          <p:nvPr/>
        </p:nvPicPr>
        <p:blipFill>
          <a:blip r:embed="rId5"/>
          <a:srcRect l="49109" t="41175" r="24752" b="46511"/>
          <a:stretch>
            <a:fillRect/>
          </a:stretch>
        </p:blipFill>
        <p:spPr>
          <a:xfrm>
            <a:off x="4040836" y="3702867"/>
            <a:ext cx="716186" cy="729452"/>
          </a:xfrm>
          <a:prstGeom prst="rect">
            <a:avLst/>
          </a:prstGeom>
        </p:spPr>
      </p:pic>
      <p:sp>
        <p:nvSpPr>
          <p:cNvPr id="15" name="楕円 14">
            <a:extLst>
              <a:ext uri="{FF2B5EF4-FFF2-40B4-BE49-F238E27FC236}">
                <a16:creationId xmlns:a16="http://schemas.microsoft.com/office/drawing/2014/main" id="{6209A1F6-F9F6-498A-A848-657CC243EC22}"/>
              </a:ext>
            </a:extLst>
          </p:cNvPr>
          <p:cNvSpPr/>
          <p:nvPr/>
        </p:nvSpPr>
        <p:spPr>
          <a:xfrm>
            <a:off x="884657" y="2947916"/>
            <a:ext cx="1275455" cy="96216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楕円 15">
            <a:extLst>
              <a:ext uri="{FF2B5EF4-FFF2-40B4-BE49-F238E27FC236}">
                <a16:creationId xmlns:a16="http://schemas.microsoft.com/office/drawing/2014/main" id="{811D418A-52A4-8CF1-DBF9-8ABB277DAA2A}"/>
              </a:ext>
            </a:extLst>
          </p:cNvPr>
          <p:cNvSpPr/>
          <p:nvPr/>
        </p:nvSpPr>
        <p:spPr>
          <a:xfrm>
            <a:off x="3083745" y="3586509"/>
            <a:ext cx="1756110" cy="96216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テキスト プレースホルダー 2">
            <a:extLst>
              <a:ext uri="{FF2B5EF4-FFF2-40B4-BE49-F238E27FC236}">
                <a16:creationId xmlns:a16="http://schemas.microsoft.com/office/drawing/2014/main" id="{390AA399-FB4E-0954-C59E-2D114C919F6A}"/>
              </a:ext>
            </a:extLst>
          </p:cNvPr>
          <p:cNvSpPr txBox="1">
            <a:spLocks/>
          </p:cNvSpPr>
          <p:nvPr/>
        </p:nvSpPr>
        <p:spPr>
          <a:xfrm>
            <a:off x="5721823" y="1573729"/>
            <a:ext cx="3173105" cy="151486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10000"/>
              </a:lnSpc>
            </a:pPr>
            <a:r>
              <a:rPr lang="ja-JP" altLang="en-US" sz="1500" dirty="0">
                <a:latin typeface="BIZ UDPゴシック" panose="020B0400000000000000" pitchFamily="50" charset="-128"/>
                <a:ea typeface="BIZ UDPゴシック" panose="020B0400000000000000" pitchFamily="50" charset="-128"/>
              </a:rPr>
              <a:t>２つのアプリが併存し、それを使い分けることで“使い勝手のいい”</a:t>
            </a:r>
            <a:endParaRPr lang="en-US" altLang="ja-JP" sz="1500" dirty="0">
              <a:latin typeface="BIZ UDPゴシック" panose="020B0400000000000000" pitchFamily="50" charset="-128"/>
              <a:ea typeface="BIZ UDPゴシック" panose="020B0400000000000000" pitchFamily="50" charset="-128"/>
            </a:endParaRPr>
          </a:p>
          <a:p>
            <a:pPr>
              <a:lnSpc>
                <a:spcPct val="110000"/>
              </a:lnSpc>
            </a:pPr>
            <a:r>
              <a:rPr lang="ja-JP" altLang="en-US" sz="1500" dirty="0">
                <a:latin typeface="BIZ UDPゴシック" panose="020B0400000000000000" pitchFamily="50" charset="-128"/>
                <a:ea typeface="BIZ UDPゴシック" panose="020B0400000000000000" pitchFamily="50" charset="-128"/>
              </a:rPr>
              <a:t>３層（市・自治会・住民）利用を実現</a:t>
            </a:r>
          </a:p>
        </p:txBody>
      </p:sp>
      <p:sp>
        <p:nvSpPr>
          <p:cNvPr id="18" name="テキスト プレースホルダー 2">
            <a:extLst>
              <a:ext uri="{FF2B5EF4-FFF2-40B4-BE49-F238E27FC236}">
                <a16:creationId xmlns:a16="http://schemas.microsoft.com/office/drawing/2014/main" id="{920172D5-EBD7-9D9A-0E12-681146599C16}"/>
              </a:ext>
            </a:extLst>
          </p:cNvPr>
          <p:cNvSpPr txBox="1">
            <a:spLocks/>
          </p:cNvSpPr>
          <p:nvPr/>
        </p:nvSpPr>
        <p:spPr>
          <a:xfrm>
            <a:off x="5785626" y="3553289"/>
            <a:ext cx="3109302"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600" dirty="0">
                <a:latin typeface="BIZ UDPゴシック" panose="020B0400000000000000" pitchFamily="50" charset="-128"/>
                <a:ea typeface="BIZ UDPゴシック" panose="020B0400000000000000" pitchFamily="50" charset="-128"/>
              </a:rPr>
              <a:t>市役所・町会連合会　⇔　各会長・副会長をつなぐ</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10000"/>
              </a:lnSpc>
              <a:buNone/>
            </a:pPr>
            <a:r>
              <a:rPr lang="ja-JP" altLang="en-US" sz="1600" b="1" dirty="0">
                <a:solidFill>
                  <a:srgbClr val="FF0000"/>
                </a:solidFill>
                <a:latin typeface="BIZ UDPゴシック" panose="020B0400000000000000" pitchFamily="50" charset="-128"/>
                <a:ea typeface="BIZ UDPゴシック" panose="020B0400000000000000" pitchFamily="50" charset="-128"/>
              </a:rPr>
              <a:t>（今回はこちらを試行利用します）</a:t>
            </a:r>
          </a:p>
        </p:txBody>
      </p:sp>
      <p:sp>
        <p:nvSpPr>
          <p:cNvPr id="19" name="テキスト プレースホルダー 2">
            <a:extLst>
              <a:ext uri="{FF2B5EF4-FFF2-40B4-BE49-F238E27FC236}">
                <a16:creationId xmlns:a16="http://schemas.microsoft.com/office/drawing/2014/main" id="{EB71588E-A835-2030-417C-F203FABCD834}"/>
              </a:ext>
            </a:extLst>
          </p:cNvPr>
          <p:cNvSpPr txBox="1">
            <a:spLocks/>
          </p:cNvSpPr>
          <p:nvPr/>
        </p:nvSpPr>
        <p:spPr>
          <a:xfrm>
            <a:off x="5826925" y="5495826"/>
            <a:ext cx="3109302"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600" dirty="0">
                <a:latin typeface="BIZ UDPゴシック" panose="020B0400000000000000" pitchFamily="50" charset="-128"/>
                <a:ea typeface="BIZ UDPゴシック" panose="020B0400000000000000" pitchFamily="50" charset="-128"/>
              </a:rPr>
              <a:t>自治会　⇔　地域住民をつなぐ</a:t>
            </a:r>
          </a:p>
        </p:txBody>
      </p:sp>
      <p:sp>
        <p:nvSpPr>
          <p:cNvPr id="2" name="正方形/長方形 1">
            <a:extLst>
              <a:ext uri="{FF2B5EF4-FFF2-40B4-BE49-F238E27FC236}">
                <a16:creationId xmlns:a16="http://schemas.microsoft.com/office/drawing/2014/main" id="{C5DE5886-C6EE-0EAC-1912-4BF4F4C4B6E4}"/>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１３</a:t>
            </a:r>
          </a:p>
        </p:txBody>
      </p:sp>
      <p:pic>
        <p:nvPicPr>
          <p:cNvPr id="3" name="図 2">
            <a:extLst>
              <a:ext uri="{FF2B5EF4-FFF2-40B4-BE49-F238E27FC236}">
                <a16:creationId xmlns:a16="http://schemas.microsoft.com/office/drawing/2014/main" id="{DD310B02-326E-2DB2-65E6-B01B4F461EB2}"/>
              </a:ext>
            </a:extLst>
          </p:cNvPr>
          <p:cNvPicPr>
            <a:picLocks noChangeAspect="1"/>
          </p:cNvPicPr>
          <p:nvPr/>
        </p:nvPicPr>
        <p:blipFill>
          <a:blip r:embed="rId6"/>
          <a:srcRect l="14063" t="12139" r="14172" b="11058"/>
          <a:stretch>
            <a:fillRect/>
          </a:stretch>
        </p:blipFill>
        <p:spPr>
          <a:xfrm>
            <a:off x="7399244" y="9522"/>
            <a:ext cx="723075" cy="773835"/>
          </a:xfrm>
          <a:prstGeom prst="rect">
            <a:avLst/>
          </a:prstGeom>
        </p:spPr>
      </p:pic>
    </p:spTree>
    <p:extLst>
      <p:ext uri="{BB962C8B-B14F-4D97-AF65-F5344CB8AC3E}">
        <p14:creationId xmlns:p14="http://schemas.microsoft.com/office/powerpoint/2010/main" val="411694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7732D-C98C-0E14-4856-2D76E3ECA9DD}"/>
            </a:ext>
          </a:extLst>
        </p:cNvPr>
        <p:cNvGrpSpPr/>
        <p:nvPr/>
      </p:nvGrpSpPr>
      <p:grpSpPr>
        <a:xfrm>
          <a:off x="0" y="0"/>
          <a:ext cx="0" cy="0"/>
          <a:chOff x="0" y="0"/>
          <a:chExt cx="0" cy="0"/>
        </a:xfrm>
      </p:grpSpPr>
      <p:sp>
        <p:nvSpPr>
          <p:cNvPr id="17" name="テキスト プレースホルダー 2">
            <a:extLst>
              <a:ext uri="{FF2B5EF4-FFF2-40B4-BE49-F238E27FC236}">
                <a16:creationId xmlns:a16="http://schemas.microsoft.com/office/drawing/2014/main" id="{52461653-9097-F804-42E9-DF8AC65D165D}"/>
              </a:ext>
            </a:extLst>
          </p:cNvPr>
          <p:cNvSpPr txBox="1">
            <a:spLocks/>
          </p:cNvSpPr>
          <p:nvPr/>
        </p:nvSpPr>
        <p:spPr>
          <a:xfrm>
            <a:off x="157293" y="1241673"/>
            <a:ext cx="8649625" cy="13445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2000"/>
              </a:lnSpc>
            </a:pPr>
            <a:r>
              <a:rPr lang="ja-JP" altLang="en-US" dirty="0"/>
              <a:t>Ｑ．３層（市・自治会・住民）利用できる１つのアプリで</a:t>
            </a:r>
            <a:endParaRPr lang="en-US" altLang="ja-JP" dirty="0"/>
          </a:p>
          <a:p>
            <a:pPr algn="l">
              <a:lnSpc>
                <a:spcPts val="2000"/>
              </a:lnSpc>
            </a:pPr>
            <a:r>
              <a:rPr lang="ja-JP" altLang="en-US" dirty="0"/>
              <a:t>　　　　運用しないのはなぜ？</a:t>
            </a:r>
          </a:p>
        </p:txBody>
      </p:sp>
      <p:sp>
        <p:nvSpPr>
          <p:cNvPr id="19" name="テキスト プレースホルダー 2">
            <a:extLst>
              <a:ext uri="{FF2B5EF4-FFF2-40B4-BE49-F238E27FC236}">
                <a16:creationId xmlns:a16="http://schemas.microsoft.com/office/drawing/2014/main" id="{FA413D7A-8684-2BCF-C205-2E1B46CD7D0B}"/>
              </a:ext>
            </a:extLst>
          </p:cNvPr>
          <p:cNvSpPr txBox="1">
            <a:spLocks/>
          </p:cNvSpPr>
          <p:nvPr/>
        </p:nvSpPr>
        <p:spPr>
          <a:xfrm>
            <a:off x="456873" y="2024511"/>
            <a:ext cx="8350045" cy="156298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t>市が契約主体となると収集できる個人情報が非常に限定的にならざるを得ず、地域コミュニティに存在するさまざまな運営課題の解決に資するものとして不十分にならざるを得ないからです</a:t>
            </a:r>
            <a:endParaRPr lang="en-US" altLang="ja-JP" sz="1500" dirty="0"/>
          </a:p>
          <a:p>
            <a:pPr marL="0" indent="0">
              <a:lnSpc>
                <a:spcPct val="110000"/>
              </a:lnSpc>
              <a:buNone/>
            </a:pPr>
            <a:r>
              <a:rPr lang="ja-JP" altLang="en-US" sz="1200" dirty="0"/>
              <a:t>「</a:t>
            </a:r>
            <a:r>
              <a:rPr lang="en-US" altLang="ja-JP" sz="1200" dirty="0"/>
              <a:t>LINE</a:t>
            </a:r>
            <a:r>
              <a:rPr lang="ja-JP" altLang="en-US" sz="1200" dirty="0"/>
              <a:t>で十分」の声も</a:t>
            </a:r>
            <a:r>
              <a:rPr lang="en-US" altLang="ja-JP" sz="1200" dirty="0"/>
              <a:t>…</a:t>
            </a:r>
            <a:r>
              <a:rPr lang="ja-JP" altLang="en-US" sz="1200" dirty="0"/>
              <a:t>町内会連絡アプリの普及進まない　福井県鯖江市の区長会連合会が導入、加入率は</a:t>
            </a:r>
            <a:r>
              <a:rPr lang="en-US" altLang="ja-JP" sz="1200" dirty="0"/>
              <a:t>16</a:t>
            </a:r>
            <a:r>
              <a:rPr lang="ja-JP" altLang="en-US" sz="1200" dirty="0"/>
              <a:t>％（福井新聞　２０２４年１０月３日）</a:t>
            </a:r>
          </a:p>
        </p:txBody>
      </p:sp>
      <p:sp>
        <p:nvSpPr>
          <p:cNvPr id="2" name="タイトル 1">
            <a:extLst>
              <a:ext uri="{FF2B5EF4-FFF2-40B4-BE49-F238E27FC236}">
                <a16:creationId xmlns:a16="http://schemas.microsoft.com/office/drawing/2014/main" id="{C2B22193-E37B-F5A8-0DFF-26AB99F758B7}"/>
              </a:ext>
            </a:extLst>
          </p:cNvPr>
          <p:cNvSpPr txBox="1">
            <a:spLocks/>
          </p:cNvSpPr>
          <p:nvPr/>
        </p:nvSpPr>
        <p:spPr>
          <a:xfrm>
            <a:off x="87068" y="186377"/>
            <a:ext cx="4723720" cy="743657"/>
          </a:xfrm>
          <a:prstGeom prst="rect">
            <a:avLst/>
          </a:prstGeom>
        </p:spPr>
        <p:txBody>
          <a:bodyPr vert="horz" lIns="68580" tIns="34290" rIns="68580" bIns="34290" rtlCol="0" anchor="b">
            <a:normAutofit fontScale="92500"/>
          </a:bodyPr>
          <a:lstStyle>
            <a:lvl1pPr algn="ctr" defTabSz="914400" rtl="0" eaLnBrk="1" latinLnBrk="0" hangingPunct="1">
              <a:lnSpc>
                <a:spcPct val="90000"/>
              </a:lnSpc>
              <a:spcBef>
                <a:spcPct val="0"/>
              </a:spcBef>
              <a:buNone/>
              <a:defRPr kumimoji="1" sz="6000" kern="120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4500" dirty="0"/>
              <a:t>よく寄せられる疑問</a:t>
            </a:r>
          </a:p>
        </p:txBody>
      </p:sp>
      <p:sp>
        <p:nvSpPr>
          <p:cNvPr id="3" name="テキスト プレースホルダー 2">
            <a:extLst>
              <a:ext uri="{FF2B5EF4-FFF2-40B4-BE49-F238E27FC236}">
                <a16:creationId xmlns:a16="http://schemas.microsoft.com/office/drawing/2014/main" id="{2DC03343-F025-54A1-FCE0-8B6542D6CD43}"/>
              </a:ext>
            </a:extLst>
          </p:cNvPr>
          <p:cNvSpPr txBox="1">
            <a:spLocks/>
          </p:cNvSpPr>
          <p:nvPr/>
        </p:nvSpPr>
        <p:spPr>
          <a:xfrm>
            <a:off x="157293" y="3517635"/>
            <a:ext cx="8649625" cy="47119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pPr>
            <a:r>
              <a:rPr lang="ja-JP" altLang="en-US" dirty="0"/>
              <a:t>Ｑ．市内一様にデジタル化と言われても対応が難しい</a:t>
            </a:r>
          </a:p>
        </p:txBody>
      </p:sp>
      <p:sp>
        <p:nvSpPr>
          <p:cNvPr id="4" name="テキスト プレースホルダー 2">
            <a:extLst>
              <a:ext uri="{FF2B5EF4-FFF2-40B4-BE49-F238E27FC236}">
                <a16:creationId xmlns:a16="http://schemas.microsoft.com/office/drawing/2014/main" id="{3EE638A6-42A7-0C15-3E06-F5A11B502EE3}"/>
              </a:ext>
            </a:extLst>
          </p:cNvPr>
          <p:cNvSpPr txBox="1">
            <a:spLocks/>
          </p:cNvSpPr>
          <p:nvPr/>
        </p:nvSpPr>
        <p:spPr>
          <a:xfrm>
            <a:off x="456874" y="4227522"/>
            <a:ext cx="8350044" cy="231182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t>今回の計画では、デジタル化のベースを各自治会に提供し、全市的に共通な回覧板情報は、市から一括配信を行い、役員の負担軽減につながる取組を行います。</a:t>
            </a:r>
            <a:endParaRPr lang="en-US" altLang="ja-JP" sz="1500" dirty="0"/>
          </a:p>
          <a:p>
            <a:pPr marL="0" indent="0">
              <a:lnSpc>
                <a:spcPct val="110000"/>
              </a:lnSpc>
              <a:buNone/>
            </a:pPr>
            <a:r>
              <a:rPr lang="ja-JP" altLang="en-US" sz="1500" dirty="0"/>
              <a:t>まずは、回覧板が市から直接届くようになるツールが整備されるとお考えください</a:t>
            </a:r>
            <a:endParaRPr lang="en-US" altLang="ja-JP" sz="1500" dirty="0"/>
          </a:p>
          <a:p>
            <a:pPr marL="0" indent="0">
              <a:lnSpc>
                <a:spcPct val="110000"/>
              </a:lnSpc>
              <a:buNone/>
            </a:pPr>
            <a:r>
              <a:rPr lang="ja-JP" altLang="en-US" sz="1500" dirty="0"/>
              <a:t>また各自治会はこのツールを通じて、自治会独自の情報発信も行っていただけます。</a:t>
            </a:r>
            <a:endParaRPr lang="en-US" altLang="ja-JP" sz="1500" dirty="0"/>
          </a:p>
          <a:p>
            <a:pPr marL="0" indent="0">
              <a:lnSpc>
                <a:spcPct val="110000"/>
              </a:lnSpc>
              <a:buNone/>
            </a:pPr>
            <a:r>
              <a:rPr lang="ja-JP" altLang="en-US" sz="1500" dirty="0"/>
              <a:t>さらにデジタル化自治会を推進したい、できる自治会は、デジタル化運営の度合いを高めていけたらと思います</a:t>
            </a:r>
            <a:endParaRPr lang="en-US" altLang="ja-JP" sz="1500" dirty="0"/>
          </a:p>
          <a:p>
            <a:pPr marL="0" indent="0">
              <a:lnSpc>
                <a:spcPct val="110000"/>
              </a:lnSpc>
              <a:buNone/>
            </a:pPr>
            <a:endParaRPr lang="ja-JP" altLang="en-US" sz="1200" dirty="0"/>
          </a:p>
        </p:txBody>
      </p:sp>
      <p:sp>
        <p:nvSpPr>
          <p:cNvPr id="6" name="正方形/長方形 5">
            <a:extLst>
              <a:ext uri="{FF2B5EF4-FFF2-40B4-BE49-F238E27FC236}">
                <a16:creationId xmlns:a16="http://schemas.microsoft.com/office/drawing/2014/main" id="{6817E556-E305-1008-5DE0-DD12E1AC5EC6}"/>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１４</a:t>
            </a:r>
          </a:p>
        </p:txBody>
      </p:sp>
      <p:pic>
        <p:nvPicPr>
          <p:cNvPr id="7" name="図 6">
            <a:extLst>
              <a:ext uri="{FF2B5EF4-FFF2-40B4-BE49-F238E27FC236}">
                <a16:creationId xmlns:a16="http://schemas.microsoft.com/office/drawing/2014/main" id="{DF4B3E26-5E6C-E4D7-94C8-FC57B2ABC696}"/>
              </a:ext>
            </a:extLst>
          </p:cNvPr>
          <p:cNvPicPr>
            <a:picLocks noChangeAspect="1"/>
          </p:cNvPicPr>
          <p:nvPr/>
        </p:nvPicPr>
        <p:blipFill>
          <a:blip r:embed="rId3"/>
          <a:srcRect l="14063" t="12139" r="14172" b="11058"/>
          <a:stretch>
            <a:fillRect/>
          </a:stretch>
        </p:blipFill>
        <p:spPr>
          <a:xfrm>
            <a:off x="7262188" y="9522"/>
            <a:ext cx="860131" cy="920512"/>
          </a:xfrm>
          <a:prstGeom prst="rect">
            <a:avLst/>
          </a:prstGeom>
        </p:spPr>
      </p:pic>
    </p:spTree>
    <p:extLst>
      <p:ext uri="{BB962C8B-B14F-4D97-AF65-F5344CB8AC3E}">
        <p14:creationId xmlns:p14="http://schemas.microsoft.com/office/powerpoint/2010/main" val="383059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76E3D-7215-80AD-B2BE-A6AB6FFEE14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4DB7327-9FB9-E842-ABB0-478E49A24F16}"/>
              </a:ext>
            </a:extLst>
          </p:cNvPr>
          <p:cNvSpPr txBox="1">
            <a:spLocks/>
          </p:cNvSpPr>
          <p:nvPr/>
        </p:nvSpPr>
        <p:spPr>
          <a:xfrm>
            <a:off x="157691" y="381928"/>
            <a:ext cx="6481330" cy="77579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3300" dirty="0">
                <a:latin typeface="BIZ UDPゴシック" panose="020B0400000000000000" pitchFamily="50" charset="-128"/>
                <a:ea typeface="BIZ UDPゴシック" panose="020B0400000000000000" pitchFamily="50" charset="-128"/>
              </a:rPr>
              <a:t>デジタル回覧板配信の流れ</a:t>
            </a:r>
          </a:p>
        </p:txBody>
      </p:sp>
      <p:sp>
        <p:nvSpPr>
          <p:cNvPr id="3" name="テキスト ボックス 2">
            <a:extLst>
              <a:ext uri="{FF2B5EF4-FFF2-40B4-BE49-F238E27FC236}">
                <a16:creationId xmlns:a16="http://schemas.microsoft.com/office/drawing/2014/main" id="{1C6A1625-B4E4-1181-6E46-5EA17DEDE0B2}"/>
              </a:ext>
            </a:extLst>
          </p:cNvPr>
          <p:cNvSpPr txBox="1"/>
          <p:nvPr/>
        </p:nvSpPr>
        <p:spPr>
          <a:xfrm>
            <a:off x="353006" y="1311013"/>
            <a:ext cx="2646225" cy="523220"/>
          </a:xfrm>
          <a:prstGeom prst="rect">
            <a:avLst/>
          </a:prstGeom>
          <a:noFill/>
        </p:spPr>
        <p:txBody>
          <a:bodyPr wrap="square" rtlCol="0">
            <a:spAutoFit/>
          </a:bodyPr>
          <a:lstStyle/>
          <a:p>
            <a:r>
              <a:rPr lang="ja-JP" altLang="en-US" sz="1350" dirty="0">
                <a:latin typeface="BIZ UDPゴシック" panose="020B0400000000000000" pitchFamily="50" charset="-128"/>
                <a:ea typeface="BIZ UDPゴシック" panose="020B0400000000000000" pitchFamily="50" charset="-128"/>
              </a:rPr>
              <a:t>①　</a:t>
            </a:r>
            <a:r>
              <a:rPr kumimoji="1" lang="ja-JP" altLang="en-US" sz="1400" dirty="0">
                <a:latin typeface="BIZ UDPゴシック" panose="020B0400000000000000" pitchFamily="50" charset="-128"/>
                <a:ea typeface="BIZ UDPゴシック" panose="020B0400000000000000" pitchFamily="50" charset="-128"/>
              </a:rPr>
              <a:t>市協働推進課より</a:t>
            </a:r>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各自治会向け回覧板を配信</a:t>
            </a:r>
            <a:endParaRPr kumimoji="1" lang="en-US" altLang="ja-JP" sz="1400" dirty="0">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D023B65C-BEC3-B649-52E9-94E8F8CE344D}"/>
              </a:ext>
            </a:extLst>
          </p:cNvPr>
          <p:cNvGrpSpPr/>
          <p:nvPr/>
        </p:nvGrpSpPr>
        <p:grpSpPr>
          <a:xfrm>
            <a:off x="255227" y="2806868"/>
            <a:ext cx="2966274" cy="2814392"/>
            <a:chOff x="340302" y="2599491"/>
            <a:chExt cx="3955032" cy="3752522"/>
          </a:xfrm>
        </p:grpSpPr>
        <p:pic>
          <p:nvPicPr>
            <p:cNvPr id="7" name="図 6">
              <a:extLst>
                <a:ext uri="{FF2B5EF4-FFF2-40B4-BE49-F238E27FC236}">
                  <a16:creationId xmlns:a16="http://schemas.microsoft.com/office/drawing/2014/main" id="{E1789EC3-8A4D-EB0C-7063-A8C533293B97}"/>
                </a:ext>
              </a:extLst>
            </p:cNvPr>
            <p:cNvPicPr>
              <a:picLocks noChangeAspect="1"/>
            </p:cNvPicPr>
            <p:nvPr/>
          </p:nvPicPr>
          <p:blipFill>
            <a:blip r:embed="rId2"/>
            <a:stretch>
              <a:fillRect/>
            </a:stretch>
          </p:blipFill>
          <p:spPr>
            <a:xfrm>
              <a:off x="1291504" y="3064871"/>
              <a:ext cx="3003830" cy="3287142"/>
            </a:xfrm>
            <a:prstGeom prst="rect">
              <a:avLst/>
            </a:prstGeom>
            <a:ln>
              <a:solidFill>
                <a:schemeClr val="tx1"/>
              </a:solidFill>
            </a:ln>
          </p:spPr>
        </p:pic>
        <p:pic>
          <p:nvPicPr>
            <p:cNvPr id="5" name="図 4">
              <a:extLst>
                <a:ext uri="{FF2B5EF4-FFF2-40B4-BE49-F238E27FC236}">
                  <a16:creationId xmlns:a16="http://schemas.microsoft.com/office/drawing/2014/main" id="{53CF9802-26C9-FE7E-624B-B703B72A49EF}"/>
                </a:ext>
              </a:extLst>
            </p:cNvPr>
            <p:cNvPicPr>
              <a:picLocks noChangeAspect="1"/>
            </p:cNvPicPr>
            <p:nvPr/>
          </p:nvPicPr>
          <p:blipFill>
            <a:blip r:embed="rId3"/>
            <a:srcRect r="78095" b="35452"/>
            <a:stretch>
              <a:fillRect/>
            </a:stretch>
          </p:blipFill>
          <p:spPr>
            <a:xfrm>
              <a:off x="340302" y="2599491"/>
              <a:ext cx="1729726" cy="3513623"/>
            </a:xfrm>
            <a:prstGeom prst="rect">
              <a:avLst/>
            </a:prstGeom>
          </p:spPr>
        </p:pic>
        <p:sp>
          <p:nvSpPr>
            <p:cNvPr id="6" name="正方形/長方形 5">
              <a:extLst>
                <a:ext uri="{FF2B5EF4-FFF2-40B4-BE49-F238E27FC236}">
                  <a16:creationId xmlns:a16="http://schemas.microsoft.com/office/drawing/2014/main" id="{239E7FAF-A19B-4F61-A958-65BC9F1C263D}"/>
                </a:ext>
              </a:extLst>
            </p:cNvPr>
            <p:cNvSpPr/>
            <p:nvPr/>
          </p:nvSpPr>
          <p:spPr>
            <a:xfrm>
              <a:off x="392365" y="5178698"/>
              <a:ext cx="1625600" cy="2730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16" name="グループ化 15">
            <a:extLst>
              <a:ext uri="{FF2B5EF4-FFF2-40B4-BE49-F238E27FC236}">
                <a16:creationId xmlns:a16="http://schemas.microsoft.com/office/drawing/2014/main" id="{7081C595-FD11-9D26-594A-7F531BD14956}"/>
              </a:ext>
            </a:extLst>
          </p:cNvPr>
          <p:cNvGrpSpPr/>
          <p:nvPr/>
        </p:nvGrpSpPr>
        <p:grpSpPr>
          <a:xfrm>
            <a:off x="3308043" y="2738389"/>
            <a:ext cx="2701046" cy="2264834"/>
            <a:chOff x="4512323" y="2530763"/>
            <a:chExt cx="4707204" cy="3947003"/>
          </a:xfrm>
        </p:grpSpPr>
        <p:pic>
          <p:nvPicPr>
            <p:cNvPr id="13" name="図 12">
              <a:extLst>
                <a:ext uri="{FF2B5EF4-FFF2-40B4-BE49-F238E27FC236}">
                  <a16:creationId xmlns:a16="http://schemas.microsoft.com/office/drawing/2014/main" id="{C5842C1B-E447-AEBE-14AB-0C7CAB390FC8}"/>
                </a:ext>
              </a:extLst>
            </p:cNvPr>
            <p:cNvPicPr>
              <a:picLocks noChangeAspect="1"/>
            </p:cNvPicPr>
            <p:nvPr/>
          </p:nvPicPr>
          <p:blipFill>
            <a:blip r:embed="rId4"/>
            <a:stretch>
              <a:fillRect/>
            </a:stretch>
          </p:blipFill>
          <p:spPr>
            <a:xfrm>
              <a:off x="4512323" y="2530763"/>
              <a:ext cx="4707204" cy="3947003"/>
            </a:xfrm>
            <a:prstGeom prst="rect">
              <a:avLst/>
            </a:prstGeom>
          </p:spPr>
        </p:pic>
        <p:sp>
          <p:nvSpPr>
            <p:cNvPr id="14" name="正方形/長方形 13">
              <a:extLst>
                <a:ext uri="{FF2B5EF4-FFF2-40B4-BE49-F238E27FC236}">
                  <a16:creationId xmlns:a16="http://schemas.microsoft.com/office/drawing/2014/main" id="{8EAB8A27-72B0-6A0F-3CEA-6BEF83783475}"/>
                </a:ext>
              </a:extLst>
            </p:cNvPr>
            <p:cNvSpPr/>
            <p:nvPr/>
          </p:nvSpPr>
          <p:spPr>
            <a:xfrm>
              <a:off x="6238873" y="4117116"/>
              <a:ext cx="2652890" cy="4210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8" name="テキスト ボックス 7">
            <a:extLst>
              <a:ext uri="{FF2B5EF4-FFF2-40B4-BE49-F238E27FC236}">
                <a16:creationId xmlns:a16="http://schemas.microsoft.com/office/drawing/2014/main" id="{B78E2EF6-0CF8-ACB8-9A91-E1E95E198B4C}"/>
              </a:ext>
            </a:extLst>
          </p:cNvPr>
          <p:cNvSpPr txBox="1"/>
          <p:nvPr/>
        </p:nvSpPr>
        <p:spPr>
          <a:xfrm>
            <a:off x="3286707" y="1311012"/>
            <a:ext cx="3237383"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②　自治会</a:t>
            </a:r>
            <a:r>
              <a:rPr kumimoji="1" lang="ja-JP" altLang="en-US" sz="1400" dirty="0">
                <a:latin typeface="BIZ UDPゴシック" panose="020B0400000000000000" pitchFamily="50" charset="-128"/>
                <a:ea typeface="BIZ UDPゴシック" panose="020B0400000000000000" pitchFamily="50" charset="-128"/>
              </a:rPr>
              <a:t>の回覧板に「非表示」で配信</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9EB7F60-916C-C757-78D4-AD013A27F0DB}"/>
              </a:ext>
            </a:extLst>
          </p:cNvPr>
          <p:cNvSpPr txBox="1"/>
          <p:nvPr/>
        </p:nvSpPr>
        <p:spPr>
          <a:xfrm>
            <a:off x="255227" y="2214414"/>
            <a:ext cx="3237383" cy="338554"/>
          </a:xfrm>
          <a:prstGeom prst="rect">
            <a:avLst/>
          </a:prstGeom>
          <a:noFill/>
        </p:spPr>
        <p:txBody>
          <a:bodyPr wrap="square" rtlCol="0">
            <a:spAutoFit/>
          </a:bodyPr>
          <a:lstStyle/>
          <a:p>
            <a:r>
              <a:rPr lang="en-US" altLang="ja-JP" sz="1600" dirty="0" err="1">
                <a:solidFill>
                  <a:srgbClr val="0070C0"/>
                </a:solidFill>
                <a:latin typeface="BIZ UDPゴシック" panose="020B0400000000000000" pitchFamily="50" charset="-128"/>
                <a:ea typeface="BIZ UDPゴシック" panose="020B0400000000000000" pitchFamily="50" charset="-128"/>
              </a:rPr>
              <a:t>YumcomWorkplace</a:t>
            </a:r>
            <a:r>
              <a:rPr lang="ja-JP" altLang="en-US" sz="1600" dirty="0">
                <a:solidFill>
                  <a:srgbClr val="0070C0"/>
                </a:solidFill>
                <a:latin typeface="BIZ UDPゴシック" panose="020B0400000000000000" pitchFamily="50" charset="-128"/>
                <a:ea typeface="BIZ UDPゴシック" panose="020B0400000000000000" pitchFamily="50" charset="-128"/>
              </a:rPr>
              <a:t>管理画面</a:t>
            </a:r>
            <a:endParaRPr kumimoji="1" lang="en-US" altLang="ja-JP" sz="1600" dirty="0">
              <a:solidFill>
                <a:srgbClr val="0070C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FAF5A3A-80D4-B538-D012-5A0296A09005}"/>
              </a:ext>
            </a:extLst>
          </p:cNvPr>
          <p:cNvSpPr txBox="1"/>
          <p:nvPr/>
        </p:nvSpPr>
        <p:spPr>
          <a:xfrm>
            <a:off x="3620635" y="2262465"/>
            <a:ext cx="1848740" cy="307777"/>
          </a:xfrm>
          <a:prstGeom prst="rect">
            <a:avLst/>
          </a:prstGeom>
          <a:noFill/>
        </p:spPr>
        <p:txBody>
          <a:bodyPr wrap="square" rtlCol="0">
            <a:spAutoFit/>
          </a:bodyPr>
          <a:lstStyle/>
          <a:p>
            <a:r>
              <a:rPr lang="en-US" altLang="ja-JP" sz="1400" dirty="0" err="1">
                <a:solidFill>
                  <a:srgbClr val="00B050"/>
                </a:solidFill>
                <a:latin typeface="BIZ UDPゴシック" panose="020B0400000000000000" pitchFamily="50" charset="-128"/>
                <a:ea typeface="BIZ UDPゴシック" panose="020B0400000000000000" pitchFamily="50" charset="-128"/>
              </a:rPr>
              <a:t>Yumcom</a:t>
            </a:r>
            <a:r>
              <a:rPr lang="ja-JP" altLang="en-US" sz="1400" dirty="0">
                <a:solidFill>
                  <a:srgbClr val="00B050"/>
                </a:solidFill>
                <a:latin typeface="BIZ UDPゴシック" panose="020B0400000000000000" pitchFamily="50" charset="-128"/>
                <a:ea typeface="BIZ UDPゴシック" panose="020B0400000000000000" pitchFamily="50" charset="-128"/>
              </a:rPr>
              <a:t>管理画面</a:t>
            </a:r>
            <a:endParaRPr kumimoji="1" lang="en-US" altLang="ja-JP" sz="1400" dirty="0">
              <a:solidFill>
                <a:srgbClr val="00B050"/>
              </a:solidFill>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83DB3E02-EA2C-B54D-89EA-BB2BE723E7F5}"/>
              </a:ext>
            </a:extLst>
          </p:cNvPr>
          <p:cNvPicPr>
            <a:picLocks noChangeAspect="1"/>
          </p:cNvPicPr>
          <p:nvPr/>
        </p:nvPicPr>
        <p:blipFill>
          <a:blip r:embed="rId5"/>
          <a:stretch>
            <a:fillRect/>
          </a:stretch>
        </p:blipFill>
        <p:spPr>
          <a:xfrm>
            <a:off x="4991343" y="3626717"/>
            <a:ext cx="1862316" cy="2264834"/>
          </a:xfrm>
          <a:prstGeom prst="rect">
            <a:avLst/>
          </a:prstGeom>
        </p:spPr>
      </p:pic>
      <p:sp>
        <p:nvSpPr>
          <p:cNvPr id="19" name="テキスト ボックス 18">
            <a:extLst>
              <a:ext uri="{FF2B5EF4-FFF2-40B4-BE49-F238E27FC236}">
                <a16:creationId xmlns:a16="http://schemas.microsoft.com/office/drawing/2014/main" id="{75C13B7D-F71D-B3E3-DA1D-4037A10E14BE}"/>
              </a:ext>
            </a:extLst>
          </p:cNvPr>
          <p:cNvSpPr txBox="1"/>
          <p:nvPr/>
        </p:nvSpPr>
        <p:spPr>
          <a:xfrm>
            <a:off x="3308043" y="1735708"/>
            <a:ext cx="2762557"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③　回覧板を編集して配信予約</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FDB8D4AE-5028-E087-7FE4-E1D45284006E}"/>
              </a:ext>
            </a:extLst>
          </p:cNvPr>
          <p:cNvSpPr txBox="1"/>
          <p:nvPr/>
        </p:nvSpPr>
        <p:spPr>
          <a:xfrm>
            <a:off x="6731170" y="1690543"/>
            <a:ext cx="2059824"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④　アプリに配信（会員）</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49DC54B0-DCD7-721B-816B-BA7004104A20}"/>
              </a:ext>
            </a:extLst>
          </p:cNvPr>
          <p:cNvPicPr>
            <a:picLocks noChangeAspect="1"/>
          </p:cNvPicPr>
          <p:nvPr/>
        </p:nvPicPr>
        <p:blipFill>
          <a:blip r:embed="rId6"/>
          <a:stretch>
            <a:fillRect/>
          </a:stretch>
        </p:blipFill>
        <p:spPr>
          <a:xfrm>
            <a:off x="7427862" y="2599119"/>
            <a:ext cx="1493299" cy="3232604"/>
          </a:xfrm>
          <a:prstGeom prst="rect">
            <a:avLst/>
          </a:prstGeom>
          <a:ln>
            <a:solidFill>
              <a:schemeClr val="tx1"/>
            </a:solidFill>
          </a:ln>
        </p:spPr>
      </p:pic>
      <p:grpSp>
        <p:nvGrpSpPr>
          <p:cNvPr id="24" name="グループ化 23">
            <a:extLst>
              <a:ext uri="{FF2B5EF4-FFF2-40B4-BE49-F238E27FC236}">
                <a16:creationId xmlns:a16="http://schemas.microsoft.com/office/drawing/2014/main" id="{A08F452B-154B-C777-8DED-F1E0FA610D34}"/>
              </a:ext>
            </a:extLst>
          </p:cNvPr>
          <p:cNvGrpSpPr/>
          <p:nvPr/>
        </p:nvGrpSpPr>
        <p:grpSpPr>
          <a:xfrm>
            <a:off x="6758996" y="2327366"/>
            <a:ext cx="1492388" cy="1242185"/>
            <a:chOff x="8717156" y="1772754"/>
            <a:chExt cx="3368488" cy="2803750"/>
          </a:xfrm>
        </p:grpSpPr>
        <p:pic>
          <p:nvPicPr>
            <p:cNvPr id="22" name="図 21">
              <a:extLst>
                <a:ext uri="{FF2B5EF4-FFF2-40B4-BE49-F238E27FC236}">
                  <a16:creationId xmlns:a16="http://schemas.microsoft.com/office/drawing/2014/main" id="{7B968193-D1A2-CCF3-D4A0-B7FA1D25924D}"/>
                </a:ext>
              </a:extLst>
            </p:cNvPr>
            <p:cNvPicPr>
              <a:picLocks noChangeAspect="1"/>
            </p:cNvPicPr>
            <p:nvPr/>
          </p:nvPicPr>
          <p:blipFill>
            <a:blip r:embed="rId7"/>
            <a:srcRect b="12924"/>
            <a:stretch>
              <a:fillRect/>
            </a:stretch>
          </p:blipFill>
          <p:spPr>
            <a:xfrm>
              <a:off x="8760955" y="1772754"/>
              <a:ext cx="3324689" cy="2803750"/>
            </a:xfrm>
            <a:prstGeom prst="rect">
              <a:avLst/>
            </a:prstGeom>
            <a:ln>
              <a:solidFill>
                <a:schemeClr val="tx1"/>
              </a:solidFill>
            </a:ln>
          </p:spPr>
        </p:pic>
        <p:sp>
          <p:nvSpPr>
            <p:cNvPr id="23" name="四角形: 角を丸くする 22">
              <a:extLst>
                <a:ext uri="{FF2B5EF4-FFF2-40B4-BE49-F238E27FC236}">
                  <a16:creationId xmlns:a16="http://schemas.microsoft.com/office/drawing/2014/main" id="{55BEF2F8-106C-3364-D8C7-AFC213EAC65A}"/>
                </a:ext>
              </a:extLst>
            </p:cNvPr>
            <p:cNvSpPr/>
            <p:nvPr/>
          </p:nvSpPr>
          <p:spPr>
            <a:xfrm>
              <a:off x="8717156" y="2759371"/>
              <a:ext cx="3368487" cy="1817132"/>
            </a:xfrm>
            <a:prstGeom prst="roundRect">
              <a:avLst>
                <a:gd name="adj" fmla="val 0"/>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4" name="正方形/長方形 3">
            <a:extLst>
              <a:ext uri="{FF2B5EF4-FFF2-40B4-BE49-F238E27FC236}">
                <a16:creationId xmlns:a16="http://schemas.microsoft.com/office/drawing/2014/main" id="{D462AC0D-F565-3CDF-9B8F-905C43D59806}"/>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１５</a:t>
            </a:r>
          </a:p>
        </p:txBody>
      </p:sp>
      <p:pic>
        <p:nvPicPr>
          <p:cNvPr id="11" name="図 10">
            <a:extLst>
              <a:ext uri="{FF2B5EF4-FFF2-40B4-BE49-F238E27FC236}">
                <a16:creationId xmlns:a16="http://schemas.microsoft.com/office/drawing/2014/main" id="{19500D1F-316F-FF4E-97F7-1B63B011F902}"/>
              </a:ext>
            </a:extLst>
          </p:cNvPr>
          <p:cNvPicPr>
            <a:picLocks noChangeAspect="1"/>
          </p:cNvPicPr>
          <p:nvPr/>
        </p:nvPicPr>
        <p:blipFill>
          <a:blip r:embed="rId8"/>
          <a:srcRect l="14063" t="12139" r="14172" b="11058"/>
          <a:stretch>
            <a:fillRect/>
          </a:stretch>
        </p:blipFill>
        <p:spPr>
          <a:xfrm>
            <a:off x="7262188" y="9522"/>
            <a:ext cx="860131" cy="920512"/>
          </a:xfrm>
          <a:prstGeom prst="rect">
            <a:avLst/>
          </a:prstGeom>
        </p:spPr>
      </p:pic>
    </p:spTree>
    <p:extLst>
      <p:ext uri="{BB962C8B-B14F-4D97-AF65-F5344CB8AC3E}">
        <p14:creationId xmlns:p14="http://schemas.microsoft.com/office/powerpoint/2010/main" val="9960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8CE54-13E7-63C8-5520-08C80ADBCC3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97AA500-15D3-0EFF-D9E2-0F47E0B13D18}"/>
              </a:ext>
            </a:extLst>
          </p:cNvPr>
          <p:cNvSpPr>
            <a:spLocks noGrp="1"/>
          </p:cNvSpPr>
          <p:nvPr>
            <p:ph type="title"/>
          </p:nvPr>
        </p:nvSpPr>
        <p:spPr>
          <a:xfrm>
            <a:off x="321883" y="197485"/>
            <a:ext cx="7886700" cy="850106"/>
          </a:xfrm>
        </p:spPr>
        <p:txBody>
          <a:bodyPr>
            <a:normAutofit/>
          </a:bodyPr>
          <a:lstStyle/>
          <a:p>
            <a:r>
              <a:rPr lang="ja-JP" altLang="en-US" sz="4400" dirty="0">
                <a:latin typeface="BIZ UDPゴシック" panose="020B0400000000000000" pitchFamily="50" charset="-128"/>
                <a:ea typeface="BIZ UDPゴシック" panose="020B0400000000000000" pitchFamily="50" charset="-128"/>
              </a:rPr>
              <a:t>①　アプリインストール編</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499C943C-00CD-41E3-DBA6-8BD050FB9435}"/>
              </a:ext>
            </a:extLst>
          </p:cNvPr>
          <p:cNvSpPr>
            <a:spLocks noGrp="1"/>
          </p:cNvSpPr>
          <p:nvPr>
            <p:ph type="body" idx="1"/>
          </p:nvPr>
        </p:nvSpPr>
        <p:spPr>
          <a:xfrm>
            <a:off x="374122" y="1244375"/>
            <a:ext cx="8437654" cy="850107"/>
          </a:xfrm>
        </p:spPr>
        <p:txBody>
          <a:bodyPr>
            <a:noAutofit/>
          </a:bodyPr>
          <a:lstStyle/>
          <a:p>
            <a:pPr>
              <a:lnSpc>
                <a:spcPct val="110000"/>
              </a:lnSpc>
            </a:pPr>
            <a:r>
              <a:rPr lang="en-US" altLang="ja-JP" sz="1500" dirty="0">
                <a:latin typeface="BIZ UDPゴシック" panose="020B0400000000000000" pitchFamily="50" charset="-128"/>
                <a:ea typeface="BIZ UDPゴシック" panose="020B0400000000000000" pitchFamily="50" charset="-128"/>
              </a:rPr>
              <a:t>App Store</a:t>
            </a:r>
            <a:r>
              <a:rPr lang="ja-JP" altLang="en-US" sz="1500" dirty="0">
                <a:latin typeface="BIZ UDPゴシック" panose="020B0400000000000000" pitchFamily="50" charset="-128"/>
                <a:ea typeface="BIZ UDPゴシック" panose="020B0400000000000000" pitchFamily="50" charset="-128"/>
              </a:rPr>
              <a:t>や</a:t>
            </a:r>
            <a:r>
              <a:rPr lang="en-US" altLang="ja-JP" sz="1500" dirty="0">
                <a:latin typeface="BIZ UDPゴシック" panose="020B0400000000000000" pitchFamily="50" charset="-128"/>
                <a:ea typeface="BIZ UDPゴシック" panose="020B0400000000000000" pitchFamily="50" charset="-128"/>
              </a:rPr>
              <a:t>Google</a:t>
            </a:r>
            <a:r>
              <a:rPr lang="ja-JP" altLang="en-US" sz="1500" dirty="0">
                <a:latin typeface="BIZ UDPゴシック" panose="020B0400000000000000" pitchFamily="50" charset="-128"/>
                <a:ea typeface="BIZ UDPゴシック" panose="020B0400000000000000" pitchFamily="50" charset="-128"/>
              </a:rPr>
              <a:t> </a:t>
            </a:r>
            <a:r>
              <a:rPr lang="en-US" altLang="ja-JP" sz="1500" dirty="0">
                <a:latin typeface="BIZ UDPゴシック" panose="020B0400000000000000" pitchFamily="50" charset="-128"/>
                <a:ea typeface="BIZ UDPゴシック" panose="020B0400000000000000" pitchFamily="50" charset="-128"/>
              </a:rPr>
              <a:t>Play</a:t>
            </a:r>
            <a:r>
              <a:rPr lang="ja-JP" altLang="en-US" sz="1500" dirty="0">
                <a:latin typeface="BIZ UDPゴシック" panose="020B0400000000000000" pitchFamily="50" charset="-128"/>
                <a:ea typeface="BIZ UDPゴシック" panose="020B0400000000000000" pitchFamily="50" charset="-128"/>
              </a:rPr>
              <a:t>から</a:t>
            </a:r>
            <a:endParaRPr lang="en-US" altLang="ja-JP" sz="1500" dirty="0">
              <a:latin typeface="BIZ UDPゴシック" panose="020B0400000000000000" pitchFamily="50" charset="-128"/>
              <a:ea typeface="BIZ UDPゴシック" panose="020B0400000000000000" pitchFamily="50" charset="-128"/>
            </a:endParaRPr>
          </a:p>
          <a:p>
            <a:pPr>
              <a:lnSpc>
                <a:spcPct val="110000"/>
              </a:lnSpc>
            </a:pPr>
            <a:r>
              <a:rPr lang="ja-JP" altLang="en-US" sz="1500" dirty="0">
                <a:latin typeface="BIZ UDPゴシック" panose="020B0400000000000000" pitchFamily="50" charset="-128"/>
                <a:ea typeface="BIZ UDPゴシック" panose="020B0400000000000000" pitchFamily="50" charset="-128"/>
              </a:rPr>
              <a:t>アプリをダウンロードして、新規ユーザー登録すまでの手順を説明します。</a:t>
            </a:r>
          </a:p>
        </p:txBody>
      </p:sp>
      <p:sp>
        <p:nvSpPr>
          <p:cNvPr id="5" name="テキスト プレースホルダー 2">
            <a:extLst>
              <a:ext uri="{FF2B5EF4-FFF2-40B4-BE49-F238E27FC236}">
                <a16:creationId xmlns:a16="http://schemas.microsoft.com/office/drawing/2014/main" id="{5DE04FEC-A4DA-3D24-3516-26B0C3BACD58}"/>
              </a:ext>
            </a:extLst>
          </p:cNvPr>
          <p:cNvSpPr txBox="1">
            <a:spLocks/>
          </p:cNvSpPr>
          <p:nvPr/>
        </p:nvSpPr>
        <p:spPr>
          <a:xfrm>
            <a:off x="702366" y="2800607"/>
            <a:ext cx="2565089"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000" dirty="0">
                <a:latin typeface="BIZ UDPゴシック" panose="020B0400000000000000" pitchFamily="50" charset="-128"/>
                <a:ea typeface="BIZ UDPゴシック" panose="020B0400000000000000" pitchFamily="50" charset="-128"/>
              </a:rPr>
              <a:t>iPhone</a:t>
            </a:r>
            <a:r>
              <a:rPr lang="ja-JP" altLang="en-US" sz="2000" dirty="0">
                <a:latin typeface="BIZ UDPゴシック" panose="020B0400000000000000" pitchFamily="50" charset="-128"/>
                <a:ea typeface="BIZ UDPゴシック" panose="020B0400000000000000" pitchFamily="50" charset="-128"/>
              </a:rPr>
              <a:t>の場合</a:t>
            </a:r>
          </a:p>
        </p:txBody>
      </p:sp>
      <p:sp>
        <p:nvSpPr>
          <p:cNvPr id="7" name="テキスト プレースホルダー 2">
            <a:extLst>
              <a:ext uri="{FF2B5EF4-FFF2-40B4-BE49-F238E27FC236}">
                <a16:creationId xmlns:a16="http://schemas.microsoft.com/office/drawing/2014/main" id="{B6E9EC44-CB8F-F5D9-335C-0482E72936E4}"/>
              </a:ext>
            </a:extLst>
          </p:cNvPr>
          <p:cNvSpPr txBox="1">
            <a:spLocks/>
          </p:cNvSpPr>
          <p:nvPr/>
        </p:nvSpPr>
        <p:spPr>
          <a:xfrm>
            <a:off x="4837139" y="2736151"/>
            <a:ext cx="3922398"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000" dirty="0">
                <a:latin typeface="BIZ UDPゴシック" panose="020B0400000000000000" pitchFamily="50" charset="-128"/>
                <a:ea typeface="BIZ UDPゴシック" panose="020B0400000000000000" pitchFamily="50" charset="-128"/>
              </a:rPr>
              <a:t>Android(iPhone</a:t>
            </a:r>
            <a:r>
              <a:rPr lang="ja-JP" altLang="en-US" sz="2000" dirty="0">
                <a:latin typeface="BIZ UDPゴシック" panose="020B0400000000000000" pitchFamily="50" charset="-128"/>
                <a:ea typeface="BIZ UDPゴシック" panose="020B0400000000000000" pitchFamily="50" charset="-128"/>
              </a:rPr>
              <a:t>以外）の場合</a:t>
            </a:r>
          </a:p>
        </p:txBody>
      </p:sp>
      <p:pic>
        <p:nvPicPr>
          <p:cNvPr id="8" name="図 7">
            <a:extLst>
              <a:ext uri="{FF2B5EF4-FFF2-40B4-BE49-F238E27FC236}">
                <a16:creationId xmlns:a16="http://schemas.microsoft.com/office/drawing/2014/main" id="{4C4B62EE-AE8A-14B0-79EE-E690904D42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2908" y="3207349"/>
            <a:ext cx="1538163" cy="1540978"/>
          </a:xfrm>
          <a:prstGeom prst="rect">
            <a:avLst/>
          </a:prstGeom>
          <a:noFill/>
          <a:ln>
            <a:noFill/>
          </a:ln>
        </p:spPr>
      </p:pic>
      <p:pic>
        <p:nvPicPr>
          <p:cNvPr id="19" name="図 18">
            <a:extLst>
              <a:ext uri="{FF2B5EF4-FFF2-40B4-BE49-F238E27FC236}">
                <a16:creationId xmlns:a16="http://schemas.microsoft.com/office/drawing/2014/main" id="{5185FDE2-6598-DDF0-F8EB-D35C3EE262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02" y="3181037"/>
            <a:ext cx="1538163" cy="1524135"/>
          </a:xfrm>
          <a:prstGeom prst="rect">
            <a:avLst/>
          </a:prstGeom>
          <a:noFill/>
          <a:ln>
            <a:noFill/>
          </a:ln>
        </p:spPr>
      </p:pic>
      <p:sp>
        <p:nvSpPr>
          <p:cNvPr id="21" name="テキスト プレースホルダー 2">
            <a:extLst>
              <a:ext uri="{FF2B5EF4-FFF2-40B4-BE49-F238E27FC236}">
                <a16:creationId xmlns:a16="http://schemas.microsoft.com/office/drawing/2014/main" id="{36651CD5-F8E4-4268-C262-5A19DC639652}"/>
              </a:ext>
            </a:extLst>
          </p:cNvPr>
          <p:cNvSpPr txBox="1">
            <a:spLocks/>
          </p:cNvSpPr>
          <p:nvPr/>
        </p:nvSpPr>
        <p:spPr>
          <a:xfrm>
            <a:off x="621702" y="4797494"/>
            <a:ext cx="3365082"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1500" dirty="0">
                <a:latin typeface="BIZ UDPゴシック" panose="020B0400000000000000" pitchFamily="50" charset="-128"/>
                <a:ea typeface="BIZ UDPゴシック" panose="020B0400000000000000" pitchFamily="50" charset="-128"/>
              </a:rPr>
              <a:t>AppStore</a:t>
            </a:r>
            <a:r>
              <a:rPr lang="ja-JP" altLang="en-US" sz="1500" dirty="0">
                <a:latin typeface="BIZ UDPゴシック" panose="020B0400000000000000" pitchFamily="50" charset="-128"/>
                <a:ea typeface="BIZ UDPゴシック" panose="020B0400000000000000" pitchFamily="50" charset="-128"/>
              </a:rPr>
              <a:t>からアプリをダウンロード</a:t>
            </a:r>
          </a:p>
        </p:txBody>
      </p:sp>
      <p:sp>
        <p:nvSpPr>
          <p:cNvPr id="23" name="テキスト プレースホルダー 2">
            <a:extLst>
              <a:ext uri="{FF2B5EF4-FFF2-40B4-BE49-F238E27FC236}">
                <a16:creationId xmlns:a16="http://schemas.microsoft.com/office/drawing/2014/main" id="{C00DCA09-7BAD-FEAD-9175-64992F5B0320}"/>
              </a:ext>
            </a:extLst>
          </p:cNvPr>
          <p:cNvSpPr txBox="1">
            <a:spLocks/>
          </p:cNvSpPr>
          <p:nvPr/>
        </p:nvSpPr>
        <p:spPr>
          <a:xfrm>
            <a:off x="4592949" y="4797494"/>
            <a:ext cx="3475286"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1500" dirty="0" err="1">
                <a:latin typeface="BIZ UDPゴシック" panose="020B0400000000000000" pitchFamily="50" charset="-128"/>
                <a:ea typeface="BIZ UDPゴシック" panose="020B0400000000000000" pitchFamily="50" charset="-128"/>
              </a:rPr>
              <a:t>GooglePlay</a:t>
            </a:r>
            <a:r>
              <a:rPr lang="ja-JP" altLang="en-US" sz="1500" dirty="0">
                <a:latin typeface="BIZ UDPゴシック" panose="020B0400000000000000" pitchFamily="50" charset="-128"/>
                <a:ea typeface="BIZ UDPゴシック" panose="020B0400000000000000" pitchFamily="50" charset="-128"/>
              </a:rPr>
              <a:t>からアプリをダウンロード</a:t>
            </a:r>
          </a:p>
        </p:txBody>
      </p:sp>
      <p:pic>
        <p:nvPicPr>
          <p:cNvPr id="6" name="図 5">
            <a:extLst>
              <a:ext uri="{FF2B5EF4-FFF2-40B4-BE49-F238E27FC236}">
                <a16:creationId xmlns:a16="http://schemas.microsoft.com/office/drawing/2014/main" id="{FE2E0F50-79CF-055C-5B66-DAB9B16213C1}"/>
              </a:ext>
            </a:extLst>
          </p:cNvPr>
          <p:cNvPicPr>
            <a:picLocks noChangeAspect="1"/>
          </p:cNvPicPr>
          <p:nvPr/>
        </p:nvPicPr>
        <p:blipFill>
          <a:blip r:embed="rId4"/>
          <a:srcRect l="14063" t="12139" r="14172" b="11058"/>
          <a:stretch>
            <a:fillRect/>
          </a:stretch>
        </p:blipFill>
        <p:spPr>
          <a:xfrm>
            <a:off x="2360157" y="3207349"/>
            <a:ext cx="1135564" cy="1215282"/>
          </a:xfrm>
          <a:prstGeom prst="rect">
            <a:avLst/>
          </a:prstGeom>
        </p:spPr>
      </p:pic>
      <p:pic>
        <p:nvPicPr>
          <p:cNvPr id="9" name="図 8">
            <a:extLst>
              <a:ext uri="{FF2B5EF4-FFF2-40B4-BE49-F238E27FC236}">
                <a16:creationId xmlns:a16="http://schemas.microsoft.com/office/drawing/2014/main" id="{8C7976A8-C6A8-F618-5CC4-81ECED6A5B81}"/>
              </a:ext>
            </a:extLst>
          </p:cNvPr>
          <p:cNvPicPr>
            <a:picLocks noChangeAspect="1"/>
          </p:cNvPicPr>
          <p:nvPr/>
        </p:nvPicPr>
        <p:blipFill>
          <a:blip r:embed="rId4"/>
          <a:srcRect l="14063" t="12139" r="14172" b="11058"/>
          <a:stretch>
            <a:fillRect/>
          </a:stretch>
        </p:blipFill>
        <p:spPr>
          <a:xfrm>
            <a:off x="6715936" y="3271805"/>
            <a:ext cx="1135564" cy="1215282"/>
          </a:xfrm>
          <a:prstGeom prst="rect">
            <a:avLst/>
          </a:prstGeom>
        </p:spPr>
      </p:pic>
      <p:sp>
        <p:nvSpPr>
          <p:cNvPr id="4" name="正方形/長方形 3">
            <a:extLst>
              <a:ext uri="{FF2B5EF4-FFF2-40B4-BE49-F238E27FC236}">
                <a16:creationId xmlns:a16="http://schemas.microsoft.com/office/drawing/2014/main" id="{9DE3C2E4-13C8-3B56-190F-698C478AF528}"/>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１６</a:t>
            </a:r>
          </a:p>
        </p:txBody>
      </p:sp>
      <p:pic>
        <p:nvPicPr>
          <p:cNvPr id="10" name="図 9">
            <a:extLst>
              <a:ext uri="{FF2B5EF4-FFF2-40B4-BE49-F238E27FC236}">
                <a16:creationId xmlns:a16="http://schemas.microsoft.com/office/drawing/2014/main" id="{B568022A-8C75-9C6B-8BF3-4140A99593AB}"/>
              </a:ext>
            </a:extLst>
          </p:cNvPr>
          <p:cNvPicPr>
            <a:picLocks noChangeAspect="1"/>
          </p:cNvPicPr>
          <p:nvPr/>
        </p:nvPicPr>
        <p:blipFill>
          <a:blip r:embed="rId4"/>
          <a:srcRect l="14063" t="12139" r="14172" b="11058"/>
          <a:stretch>
            <a:fillRect/>
          </a:stretch>
        </p:blipFill>
        <p:spPr>
          <a:xfrm>
            <a:off x="7262188" y="9522"/>
            <a:ext cx="860131" cy="920512"/>
          </a:xfrm>
          <a:prstGeom prst="rect">
            <a:avLst/>
          </a:prstGeom>
        </p:spPr>
      </p:pic>
    </p:spTree>
    <p:extLst>
      <p:ext uri="{BB962C8B-B14F-4D97-AF65-F5344CB8AC3E}">
        <p14:creationId xmlns:p14="http://schemas.microsoft.com/office/powerpoint/2010/main" val="954621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964BD-FD3D-8545-528C-DDBAE8B06824}"/>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3ED1340A-078D-74CF-3FF7-75711DEC92C6}"/>
              </a:ext>
            </a:extLst>
          </p:cNvPr>
          <p:cNvSpPr/>
          <p:nvPr/>
        </p:nvSpPr>
        <p:spPr>
          <a:xfrm>
            <a:off x="5823871" y="3457208"/>
            <a:ext cx="2876634" cy="255929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B036CBB6-81B8-7545-1969-3C04DDE57F8C}"/>
              </a:ext>
            </a:extLst>
          </p:cNvPr>
          <p:cNvPicPr>
            <a:picLocks noChangeAspect="1"/>
          </p:cNvPicPr>
          <p:nvPr/>
        </p:nvPicPr>
        <p:blipFill>
          <a:blip r:embed="rId2"/>
          <a:stretch>
            <a:fillRect/>
          </a:stretch>
        </p:blipFill>
        <p:spPr>
          <a:xfrm>
            <a:off x="408148" y="989464"/>
            <a:ext cx="2305054" cy="4998830"/>
          </a:xfrm>
          <a:prstGeom prst="rect">
            <a:avLst/>
          </a:prstGeom>
          <a:ln>
            <a:solidFill>
              <a:schemeClr val="tx1"/>
            </a:solidFill>
          </a:ln>
        </p:spPr>
      </p:pic>
      <p:sp>
        <p:nvSpPr>
          <p:cNvPr id="2" name="タイトル 1">
            <a:extLst>
              <a:ext uri="{FF2B5EF4-FFF2-40B4-BE49-F238E27FC236}">
                <a16:creationId xmlns:a16="http://schemas.microsoft.com/office/drawing/2014/main" id="{EAD91784-5010-F547-F782-72542A724FD8}"/>
              </a:ext>
            </a:extLst>
          </p:cNvPr>
          <p:cNvSpPr>
            <a:spLocks noGrp="1"/>
          </p:cNvSpPr>
          <p:nvPr>
            <p:ph type="title"/>
          </p:nvPr>
        </p:nvSpPr>
        <p:spPr>
          <a:xfrm>
            <a:off x="204762" y="204429"/>
            <a:ext cx="7000709" cy="743657"/>
          </a:xfrm>
        </p:spPr>
        <p:txBody>
          <a:bodyPr>
            <a:normAutofit/>
          </a:bodyPr>
          <a:lstStyle/>
          <a:p>
            <a:r>
              <a:rPr lang="ja-JP" altLang="en-US" dirty="0">
                <a:latin typeface="BIZ UDPゴシック" panose="020B0400000000000000" pitchFamily="50" charset="-128"/>
                <a:ea typeface="BIZ UDPゴシック" panose="020B0400000000000000" pitchFamily="50" charset="-128"/>
              </a:rPr>
              <a:t>❶</a:t>
            </a:r>
            <a:r>
              <a:rPr kumimoji="1" lang="ja-JP" altLang="en-US" dirty="0">
                <a:latin typeface="BIZ UDPゴシック" panose="020B0400000000000000" pitchFamily="50" charset="-128"/>
                <a:ea typeface="BIZ UDPゴシック" panose="020B0400000000000000" pitchFamily="50" charset="-128"/>
              </a:rPr>
              <a:t>ユーザーログインします</a:t>
            </a:r>
          </a:p>
        </p:txBody>
      </p:sp>
      <p:sp>
        <p:nvSpPr>
          <p:cNvPr id="38" name="テキスト プレースホルダー 2">
            <a:extLst>
              <a:ext uri="{FF2B5EF4-FFF2-40B4-BE49-F238E27FC236}">
                <a16:creationId xmlns:a16="http://schemas.microsoft.com/office/drawing/2014/main" id="{E113A349-9583-D271-8498-7680B9B1841A}"/>
              </a:ext>
            </a:extLst>
          </p:cNvPr>
          <p:cNvSpPr txBox="1">
            <a:spLocks/>
          </p:cNvSpPr>
          <p:nvPr/>
        </p:nvSpPr>
        <p:spPr>
          <a:xfrm>
            <a:off x="3102797" y="1856858"/>
            <a:ext cx="2938407"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団体</a:t>
            </a:r>
            <a:r>
              <a:rPr lang="en-US" altLang="ja-JP" sz="1500" dirty="0">
                <a:latin typeface="BIZ UDPゴシック" panose="020B0400000000000000" pitchFamily="50" charset="-128"/>
                <a:ea typeface="BIZ UDPゴシック" panose="020B0400000000000000" pitchFamily="50" charset="-128"/>
              </a:rPr>
              <a:t>ID:</a:t>
            </a:r>
            <a:r>
              <a:rPr lang="ja-JP" altLang="en-US" sz="1500" dirty="0">
                <a:latin typeface="BIZ UDPゴシック" panose="020B0400000000000000" pitchFamily="50" charset="-128"/>
                <a:ea typeface="BIZ UDPゴシック" panose="020B0400000000000000" pitchFamily="50" charset="-128"/>
              </a:rPr>
              <a:t>２１</a:t>
            </a:r>
            <a:r>
              <a:rPr lang="en-US" altLang="ja-JP" sz="1500" dirty="0">
                <a:latin typeface="BIZ UDPゴシック" panose="020B0400000000000000" pitchFamily="50" charset="-128"/>
                <a:ea typeface="BIZ UDPゴシック" panose="020B0400000000000000" pitchFamily="50" charset="-128"/>
              </a:rPr>
              <a:t>1</a:t>
            </a:r>
            <a:r>
              <a:rPr lang="ja-JP" altLang="en-US" sz="1500" dirty="0">
                <a:latin typeface="BIZ UDPゴシック" panose="020B0400000000000000" pitchFamily="50" charset="-128"/>
                <a:ea typeface="BIZ UDPゴシック" panose="020B0400000000000000" pitchFamily="50" charset="-128"/>
              </a:rPr>
              <a:t>０００</a:t>
            </a:r>
            <a:r>
              <a:rPr lang="en-US" altLang="ja-JP" sz="1500" dirty="0">
                <a:latin typeface="BIZ UDPゴシック" panose="020B0400000000000000" pitchFamily="50" charset="-128"/>
                <a:ea typeface="BIZ UDPゴシック" panose="020B0400000000000000" pitchFamily="50" charset="-128"/>
              </a:rPr>
              <a:t>1</a:t>
            </a:r>
            <a:endParaRPr lang="ja-JP" altLang="en-US" sz="1500" dirty="0">
              <a:latin typeface="BIZ UDPゴシック" panose="020B0400000000000000" pitchFamily="50" charset="-128"/>
              <a:ea typeface="BIZ UDPゴシック" panose="020B0400000000000000" pitchFamily="50" charset="-128"/>
            </a:endParaRPr>
          </a:p>
        </p:txBody>
      </p:sp>
      <p:sp>
        <p:nvSpPr>
          <p:cNvPr id="41" name="テキスト プレースホルダー 2">
            <a:extLst>
              <a:ext uri="{FF2B5EF4-FFF2-40B4-BE49-F238E27FC236}">
                <a16:creationId xmlns:a16="http://schemas.microsoft.com/office/drawing/2014/main" id="{1563D512-D8B8-6C9D-95A6-857D72E903DE}"/>
              </a:ext>
            </a:extLst>
          </p:cNvPr>
          <p:cNvSpPr txBox="1">
            <a:spLocks/>
          </p:cNvSpPr>
          <p:nvPr/>
        </p:nvSpPr>
        <p:spPr>
          <a:xfrm>
            <a:off x="3102797" y="2328056"/>
            <a:ext cx="2938407"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ユーザー</a:t>
            </a:r>
            <a:r>
              <a:rPr lang="en-US" altLang="ja-JP" sz="1500" dirty="0">
                <a:latin typeface="BIZ UDPゴシック" panose="020B0400000000000000" pitchFamily="50" charset="-128"/>
                <a:ea typeface="BIZ UDPゴシック" panose="020B0400000000000000" pitchFamily="50" charset="-128"/>
              </a:rPr>
              <a:t>ID</a:t>
            </a:r>
            <a:r>
              <a:rPr lang="ja-JP" altLang="en-US" sz="1500" dirty="0">
                <a:latin typeface="BIZ UDPゴシック" panose="020B0400000000000000" pitchFamily="50" charset="-128"/>
                <a:ea typeface="BIZ UDPゴシック" panose="020B0400000000000000" pitchFamily="50" charset="-128"/>
              </a:rPr>
              <a:t>：別紙参照</a:t>
            </a:r>
          </a:p>
        </p:txBody>
      </p:sp>
      <p:sp>
        <p:nvSpPr>
          <p:cNvPr id="42" name="テキスト プレースホルダー 2">
            <a:extLst>
              <a:ext uri="{FF2B5EF4-FFF2-40B4-BE49-F238E27FC236}">
                <a16:creationId xmlns:a16="http://schemas.microsoft.com/office/drawing/2014/main" id="{A5095B19-9248-3052-43EF-11F661792526}"/>
              </a:ext>
            </a:extLst>
          </p:cNvPr>
          <p:cNvSpPr txBox="1">
            <a:spLocks/>
          </p:cNvSpPr>
          <p:nvPr/>
        </p:nvSpPr>
        <p:spPr>
          <a:xfrm>
            <a:off x="3102797" y="2799254"/>
            <a:ext cx="2938407"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パスワード：初期パスワード</a:t>
            </a:r>
            <a:endParaRPr lang="en-US" altLang="ja-JP" sz="1500" dirty="0">
              <a:latin typeface="BIZ UDPゴシック" panose="020B0400000000000000" pitchFamily="50" charset="-128"/>
              <a:ea typeface="BIZ UDPゴシック" panose="020B0400000000000000" pitchFamily="50" charset="-128"/>
            </a:endParaRPr>
          </a:p>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　　　　　　　　（１２３４５６）</a:t>
            </a:r>
          </a:p>
        </p:txBody>
      </p:sp>
      <p:sp>
        <p:nvSpPr>
          <p:cNvPr id="44" name="テキスト プレースホルダー 2">
            <a:extLst>
              <a:ext uri="{FF2B5EF4-FFF2-40B4-BE49-F238E27FC236}">
                <a16:creationId xmlns:a16="http://schemas.microsoft.com/office/drawing/2014/main" id="{9C94210B-89B3-05D7-52E1-E117B7B428CD}"/>
              </a:ext>
            </a:extLst>
          </p:cNvPr>
          <p:cNvSpPr txBox="1">
            <a:spLocks/>
          </p:cNvSpPr>
          <p:nvPr/>
        </p:nvSpPr>
        <p:spPr>
          <a:xfrm>
            <a:off x="3102783" y="3904710"/>
            <a:ext cx="2366854" cy="168128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2000" dirty="0">
                <a:latin typeface="BIZ UDPゴシック" panose="020B0400000000000000" pitchFamily="50" charset="-128"/>
                <a:ea typeface="BIZ UDPゴシック" panose="020B0400000000000000" pitchFamily="50" charset="-128"/>
              </a:rPr>
              <a:t>団体ごとに</a:t>
            </a:r>
            <a:r>
              <a:rPr lang="ja-JP" altLang="en-US" sz="2000" b="1" dirty="0">
                <a:latin typeface="BIZ UDPゴシック" panose="020B0400000000000000" pitchFamily="50" charset="-128"/>
                <a:ea typeface="BIZ UDPゴシック" panose="020B0400000000000000" pitchFamily="50" charset="-128"/>
              </a:rPr>
              <a:t>会長ＩＤ</a:t>
            </a:r>
            <a:r>
              <a:rPr lang="ja-JP" altLang="en-US" sz="2000" dirty="0">
                <a:latin typeface="BIZ UDPゴシック" panose="020B0400000000000000" pitchFamily="50" charset="-128"/>
                <a:ea typeface="BIZ UDPゴシック" panose="020B0400000000000000" pitchFamily="50" charset="-128"/>
              </a:rPr>
              <a:t>または</a:t>
            </a:r>
            <a:r>
              <a:rPr lang="ja-JP" altLang="en-US" sz="2000" b="1" dirty="0">
                <a:latin typeface="BIZ UDPゴシック" panose="020B0400000000000000" pitchFamily="50" charset="-128"/>
                <a:ea typeface="BIZ UDPゴシック" panose="020B0400000000000000" pitchFamily="50" charset="-128"/>
              </a:rPr>
              <a:t>副会長</a:t>
            </a:r>
            <a:r>
              <a:rPr lang="en-US" altLang="ja-JP" sz="2000" b="1" dirty="0">
                <a:latin typeface="BIZ UDPゴシック" panose="020B0400000000000000" pitchFamily="50" charset="-128"/>
                <a:ea typeface="BIZ UDPゴシック" panose="020B0400000000000000" pitchFamily="50" charset="-128"/>
              </a:rPr>
              <a:t>ID</a:t>
            </a:r>
          </a:p>
          <a:p>
            <a:pPr marL="0" indent="0">
              <a:lnSpc>
                <a:spcPct val="110000"/>
              </a:lnSpc>
              <a:buNone/>
            </a:pPr>
            <a:r>
              <a:rPr lang="ja-JP" altLang="en-US" sz="2000" dirty="0">
                <a:latin typeface="BIZ UDPゴシック" panose="020B0400000000000000" pitchFamily="50" charset="-128"/>
                <a:ea typeface="BIZ UDPゴシック" panose="020B0400000000000000" pitchFamily="50" charset="-128"/>
              </a:rPr>
              <a:t>でログインします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10000"/>
              </a:lnSpc>
              <a:buNone/>
            </a:pPr>
            <a:endParaRPr lang="ja-JP" altLang="en-US" sz="1500" dirty="0">
              <a:latin typeface="BIZ UDPゴシック" panose="020B0400000000000000" pitchFamily="50" charset="-128"/>
              <a:ea typeface="BIZ UDPゴシック" panose="020B0400000000000000" pitchFamily="50" charset="-128"/>
            </a:endParaRPr>
          </a:p>
        </p:txBody>
      </p:sp>
      <p:sp>
        <p:nvSpPr>
          <p:cNvPr id="48" name="四角形: 角を丸くする 47">
            <a:extLst>
              <a:ext uri="{FF2B5EF4-FFF2-40B4-BE49-F238E27FC236}">
                <a16:creationId xmlns:a16="http://schemas.microsoft.com/office/drawing/2014/main" id="{B4542473-F593-06B0-1BBD-466521A00D21}"/>
              </a:ext>
            </a:extLst>
          </p:cNvPr>
          <p:cNvSpPr/>
          <p:nvPr/>
        </p:nvSpPr>
        <p:spPr>
          <a:xfrm>
            <a:off x="626165" y="4255917"/>
            <a:ext cx="1888435" cy="31709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9" name="テキスト ボックス 48">
            <a:extLst>
              <a:ext uri="{FF2B5EF4-FFF2-40B4-BE49-F238E27FC236}">
                <a16:creationId xmlns:a16="http://schemas.microsoft.com/office/drawing/2014/main" id="{E9DE9BF3-A589-07E1-49E8-AE5538F5FE8A}"/>
              </a:ext>
            </a:extLst>
          </p:cNvPr>
          <p:cNvSpPr txBox="1"/>
          <p:nvPr/>
        </p:nvSpPr>
        <p:spPr>
          <a:xfrm rot="13197037">
            <a:off x="2289287" y="4319093"/>
            <a:ext cx="649226" cy="507831"/>
          </a:xfrm>
          <a:prstGeom prst="rect">
            <a:avLst/>
          </a:prstGeom>
          <a:noFill/>
        </p:spPr>
        <p:txBody>
          <a:bodyPr wrap="square" rtlCol="0">
            <a:spAutoFit/>
          </a:bodyPr>
          <a:lstStyle/>
          <a:p>
            <a:r>
              <a:rPr kumimoji="1" lang="ja-JP" altLang="en-US" sz="2700" dirty="0"/>
              <a:t>👉</a:t>
            </a:r>
          </a:p>
        </p:txBody>
      </p:sp>
      <p:sp>
        <p:nvSpPr>
          <p:cNvPr id="4" name="テキスト ボックス 3">
            <a:extLst>
              <a:ext uri="{FF2B5EF4-FFF2-40B4-BE49-F238E27FC236}">
                <a16:creationId xmlns:a16="http://schemas.microsoft.com/office/drawing/2014/main" id="{3221FD04-9F10-BCAB-6A71-5003A38BE3D1}"/>
              </a:ext>
            </a:extLst>
          </p:cNvPr>
          <p:cNvSpPr txBox="1"/>
          <p:nvPr/>
        </p:nvSpPr>
        <p:spPr>
          <a:xfrm>
            <a:off x="1091382" y="6029672"/>
            <a:ext cx="7930698"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（注）</a:t>
            </a:r>
            <a:r>
              <a:rPr kumimoji="1" lang="ja-JP" altLang="en-US" b="1" dirty="0">
                <a:solidFill>
                  <a:srgbClr val="FF0000"/>
                </a:solidFill>
                <a:latin typeface="BIZ UDPゴシック" panose="020B0400000000000000" pitchFamily="50" charset="-128"/>
                <a:ea typeface="BIZ UDPゴシック" panose="020B0400000000000000" pitchFamily="50" charset="-128"/>
              </a:rPr>
              <a:t>生体認証を有効にする　</a:t>
            </a:r>
            <a:r>
              <a:rPr kumimoji="1" lang="en-US" altLang="ja-JP" dirty="0" err="1">
                <a:latin typeface="BIZ UDPゴシック" panose="020B0400000000000000" pitchFamily="50" charset="-128"/>
                <a:ea typeface="BIZ UDPゴシック" panose="020B0400000000000000" pitchFamily="50" charset="-128"/>
              </a:rPr>
              <a:t>FaceID</a:t>
            </a:r>
            <a:r>
              <a:rPr kumimoji="1" lang="ja-JP" altLang="en-US" dirty="0">
                <a:latin typeface="BIZ UDPゴシック" panose="020B0400000000000000" pitchFamily="50" charset="-128"/>
                <a:ea typeface="BIZ UDPゴシック" panose="020B0400000000000000" pitchFamily="50" charset="-128"/>
              </a:rPr>
              <a:t>（顔認証）やタッチ</a:t>
            </a: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（指紋認証）を利用しているなら“有効にする”、していなければ“有効にしない”でください</a:t>
            </a:r>
            <a:endParaRPr kumimoji="1" lang="en-US" altLang="ja-JP" dirty="0">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78E39F6B-8637-EBF8-D45E-9B6C6418E4FD}"/>
              </a:ext>
            </a:extLst>
          </p:cNvPr>
          <p:cNvSpPr txBox="1">
            <a:spLocks/>
          </p:cNvSpPr>
          <p:nvPr/>
        </p:nvSpPr>
        <p:spPr>
          <a:xfrm>
            <a:off x="5978253" y="3593266"/>
            <a:ext cx="2366854" cy="95830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0000"/>
              </a:lnSpc>
              <a:buNone/>
            </a:pPr>
            <a:r>
              <a:rPr lang="ja-JP" altLang="en-US" sz="2000" dirty="0">
                <a:latin typeface="BIZ UDPゴシック" panose="020B0400000000000000" pitchFamily="50" charset="-128"/>
                <a:ea typeface="BIZ UDPゴシック" panose="020B0400000000000000" pitchFamily="50" charset="-128"/>
              </a:rPr>
              <a:t>ユーザー</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は</a:t>
            </a:r>
            <a:endParaRPr lang="en-US" altLang="ja-JP" sz="2000" dirty="0">
              <a:latin typeface="BIZ UDPゴシック" panose="020B0400000000000000" pitchFamily="50" charset="-128"/>
              <a:ea typeface="BIZ UDPゴシック" panose="020B0400000000000000" pitchFamily="50" charset="-128"/>
            </a:endParaRPr>
          </a:p>
          <a:p>
            <a:pPr marL="0" indent="0" algn="ctr">
              <a:lnSpc>
                <a:spcPct val="110000"/>
              </a:lnSpc>
              <a:buNone/>
            </a:pPr>
            <a:r>
              <a:rPr lang="ja-JP" altLang="en-US" sz="2000" dirty="0">
                <a:latin typeface="BIZ UDPゴシック" panose="020B0400000000000000" pitchFamily="50" charset="-128"/>
                <a:ea typeface="BIZ UDPゴシック" panose="020B0400000000000000" pitchFamily="50" charset="-128"/>
              </a:rPr>
              <a:t>別紙参照</a:t>
            </a:r>
            <a:endParaRPr lang="ja-JP" altLang="en-US" sz="15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5983A057-16B1-2F28-0230-3FF119480A65}"/>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１７</a:t>
            </a:r>
          </a:p>
        </p:txBody>
      </p:sp>
      <p:pic>
        <p:nvPicPr>
          <p:cNvPr id="7" name="図 6">
            <a:extLst>
              <a:ext uri="{FF2B5EF4-FFF2-40B4-BE49-F238E27FC236}">
                <a16:creationId xmlns:a16="http://schemas.microsoft.com/office/drawing/2014/main" id="{325FFFC0-B442-DA28-9B85-C28471C22058}"/>
              </a:ext>
            </a:extLst>
          </p:cNvPr>
          <p:cNvPicPr>
            <a:picLocks noChangeAspect="1"/>
          </p:cNvPicPr>
          <p:nvPr/>
        </p:nvPicPr>
        <p:blipFill>
          <a:blip r:embed="rId3"/>
          <a:srcRect l="14063" t="12139" r="14172" b="11058"/>
          <a:stretch>
            <a:fillRect/>
          </a:stretch>
        </p:blipFill>
        <p:spPr>
          <a:xfrm>
            <a:off x="7262188" y="9522"/>
            <a:ext cx="860131" cy="920512"/>
          </a:xfrm>
          <a:prstGeom prst="rect">
            <a:avLst/>
          </a:prstGeom>
        </p:spPr>
      </p:pic>
      <p:sp>
        <p:nvSpPr>
          <p:cNvPr id="8" name="正方形/長方形 7">
            <a:extLst>
              <a:ext uri="{FF2B5EF4-FFF2-40B4-BE49-F238E27FC236}">
                <a16:creationId xmlns:a16="http://schemas.microsoft.com/office/drawing/2014/main" id="{0FC6CF49-5B64-6D30-8A3F-E50F9AE89685}"/>
              </a:ext>
            </a:extLst>
          </p:cNvPr>
          <p:cNvSpPr/>
          <p:nvPr/>
        </p:nvSpPr>
        <p:spPr>
          <a:xfrm>
            <a:off x="7840557" y="4589102"/>
            <a:ext cx="613474" cy="2955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２４</a:t>
            </a:r>
          </a:p>
        </p:txBody>
      </p:sp>
      <p:sp>
        <p:nvSpPr>
          <p:cNvPr id="9" name="正方形/長方形 8">
            <a:extLst>
              <a:ext uri="{FF2B5EF4-FFF2-40B4-BE49-F238E27FC236}">
                <a16:creationId xmlns:a16="http://schemas.microsoft.com/office/drawing/2014/main" id="{D974C0D7-0B39-B04D-D68D-5D0682179141}"/>
              </a:ext>
            </a:extLst>
          </p:cNvPr>
          <p:cNvSpPr/>
          <p:nvPr/>
        </p:nvSpPr>
        <p:spPr>
          <a:xfrm>
            <a:off x="7849720" y="5502984"/>
            <a:ext cx="613474" cy="2955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２６</a:t>
            </a:r>
          </a:p>
        </p:txBody>
      </p:sp>
      <p:sp>
        <p:nvSpPr>
          <p:cNvPr id="10" name="正方形/長方形 9">
            <a:extLst>
              <a:ext uri="{FF2B5EF4-FFF2-40B4-BE49-F238E27FC236}">
                <a16:creationId xmlns:a16="http://schemas.microsoft.com/office/drawing/2014/main" id="{E5419F3E-B598-BCD0-4105-698B172BBA06}"/>
              </a:ext>
            </a:extLst>
          </p:cNvPr>
          <p:cNvSpPr/>
          <p:nvPr/>
        </p:nvSpPr>
        <p:spPr>
          <a:xfrm>
            <a:off x="7840557" y="5046835"/>
            <a:ext cx="613474" cy="2955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２５</a:t>
            </a:r>
          </a:p>
        </p:txBody>
      </p:sp>
      <p:sp>
        <p:nvSpPr>
          <p:cNvPr id="11" name="テキスト プレースホルダー 2">
            <a:extLst>
              <a:ext uri="{FF2B5EF4-FFF2-40B4-BE49-F238E27FC236}">
                <a16:creationId xmlns:a16="http://schemas.microsoft.com/office/drawing/2014/main" id="{BEAE54D8-606D-EE97-0578-7CA25B4FC1C4}"/>
              </a:ext>
            </a:extLst>
          </p:cNvPr>
          <p:cNvSpPr txBox="1">
            <a:spLocks/>
          </p:cNvSpPr>
          <p:nvPr/>
        </p:nvSpPr>
        <p:spPr>
          <a:xfrm>
            <a:off x="5984989" y="5087276"/>
            <a:ext cx="2041231"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鶴瀬西、水谷ブロック</a:t>
            </a:r>
          </a:p>
        </p:txBody>
      </p:sp>
      <p:sp>
        <p:nvSpPr>
          <p:cNvPr id="12" name="テキスト プレースホルダー 2">
            <a:extLst>
              <a:ext uri="{FF2B5EF4-FFF2-40B4-BE49-F238E27FC236}">
                <a16:creationId xmlns:a16="http://schemas.microsoft.com/office/drawing/2014/main" id="{C22AA678-A6E7-5330-3B46-1F0A5EB8815D}"/>
              </a:ext>
            </a:extLst>
          </p:cNvPr>
          <p:cNvSpPr txBox="1">
            <a:spLocks/>
          </p:cNvSpPr>
          <p:nvPr/>
        </p:nvSpPr>
        <p:spPr>
          <a:xfrm>
            <a:off x="5984990" y="4607713"/>
            <a:ext cx="1573746"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鶴瀬東ブロック</a:t>
            </a:r>
          </a:p>
        </p:txBody>
      </p:sp>
      <p:sp>
        <p:nvSpPr>
          <p:cNvPr id="13" name="テキスト プレースホルダー 2">
            <a:extLst>
              <a:ext uri="{FF2B5EF4-FFF2-40B4-BE49-F238E27FC236}">
                <a16:creationId xmlns:a16="http://schemas.microsoft.com/office/drawing/2014/main" id="{3BA1D980-D8FD-A7B7-9F8A-14FC6B86906C}"/>
              </a:ext>
            </a:extLst>
          </p:cNvPr>
          <p:cNvSpPr txBox="1">
            <a:spLocks/>
          </p:cNvSpPr>
          <p:nvPr/>
        </p:nvSpPr>
        <p:spPr>
          <a:xfrm>
            <a:off x="5969462" y="5544487"/>
            <a:ext cx="1774938" cy="471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水谷、南畑ブロック</a:t>
            </a:r>
          </a:p>
        </p:txBody>
      </p:sp>
    </p:spTree>
    <p:extLst>
      <p:ext uri="{BB962C8B-B14F-4D97-AF65-F5344CB8AC3E}">
        <p14:creationId xmlns:p14="http://schemas.microsoft.com/office/powerpoint/2010/main" val="379074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964BD-FD3D-8545-528C-DDBAE8B06824}"/>
            </a:ext>
          </a:extLst>
        </p:cNvPr>
        <p:cNvGrpSpPr/>
        <p:nvPr/>
      </p:nvGrpSpPr>
      <p:grpSpPr>
        <a:xfrm>
          <a:off x="0" y="0"/>
          <a:ext cx="0" cy="0"/>
          <a:chOff x="0" y="0"/>
          <a:chExt cx="0" cy="0"/>
        </a:xfrm>
      </p:grpSpPr>
      <p:pic>
        <p:nvPicPr>
          <p:cNvPr id="27" name="図 26">
            <a:extLst>
              <a:ext uri="{FF2B5EF4-FFF2-40B4-BE49-F238E27FC236}">
                <a16:creationId xmlns:a16="http://schemas.microsoft.com/office/drawing/2014/main" id="{1F44BB5C-35D6-8D8E-1A1E-1A5A518B4DCF}"/>
              </a:ext>
            </a:extLst>
          </p:cNvPr>
          <p:cNvPicPr>
            <a:picLocks noChangeAspect="1"/>
          </p:cNvPicPr>
          <p:nvPr/>
        </p:nvPicPr>
        <p:blipFill>
          <a:blip r:embed="rId2"/>
          <a:srcRect t="39834"/>
          <a:stretch>
            <a:fillRect/>
          </a:stretch>
        </p:blipFill>
        <p:spPr>
          <a:xfrm>
            <a:off x="5938805" y="1761068"/>
            <a:ext cx="2187602" cy="2879925"/>
          </a:xfrm>
          <a:prstGeom prst="rect">
            <a:avLst/>
          </a:prstGeom>
          <a:ln>
            <a:solidFill>
              <a:schemeClr val="accent1">
                <a:shade val="15000"/>
              </a:schemeClr>
            </a:solidFill>
          </a:ln>
        </p:spPr>
      </p:pic>
      <p:pic>
        <p:nvPicPr>
          <p:cNvPr id="25" name="図 24">
            <a:extLst>
              <a:ext uri="{FF2B5EF4-FFF2-40B4-BE49-F238E27FC236}">
                <a16:creationId xmlns:a16="http://schemas.microsoft.com/office/drawing/2014/main" id="{0FB28FF0-C108-F4F9-5898-11C060F07C79}"/>
              </a:ext>
            </a:extLst>
          </p:cNvPr>
          <p:cNvPicPr>
            <a:picLocks noChangeAspect="1"/>
          </p:cNvPicPr>
          <p:nvPr/>
        </p:nvPicPr>
        <p:blipFill>
          <a:blip r:embed="rId3"/>
          <a:stretch>
            <a:fillRect/>
          </a:stretch>
        </p:blipFill>
        <p:spPr>
          <a:xfrm>
            <a:off x="2871301" y="1229956"/>
            <a:ext cx="2157882" cy="2406868"/>
          </a:xfrm>
          <a:prstGeom prst="rect">
            <a:avLst/>
          </a:prstGeom>
          <a:ln>
            <a:solidFill>
              <a:schemeClr val="accent1">
                <a:shade val="15000"/>
              </a:schemeClr>
            </a:solidFill>
          </a:ln>
        </p:spPr>
      </p:pic>
      <p:pic>
        <p:nvPicPr>
          <p:cNvPr id="23" name="図 22">
            <a:extLst>
              <a:ext uri="{FF2B5EF4-FFF2-40B4-BE49-F238E27FC236}">
                <a16:creationId xmlns:a16="http://schemas.microsoft.com/office/drawing/2014/main" id="{5E178847-DD94-EF18-064C-38535FF0C18B}"/>
              </a:ext>
            </a:extLst>
          </p:cNvPr>
          <p:cNvPicPr>
            <a:picLocks noChangeAspect="1"/>
          </p:cNvPicPr>
          <p:nvPr/>
        </p:nvPicPr>
        <p:blipFill>
          <a:blip r:embed="rId4"/>
          <a:stretch>
            <a:fillRect/>
          </a:stretch>
        </p:blipFill>
        <p:spPr>
          <a:xfrm>
            <a:off x="104788" y="1299505"/>
            <a:ext cx="2210707" cy="4786604"/>
          </a:xfrm>
          <a:prstGeom prst="rect">
            <a:avLst/>
          </a:prstGeom>
          <a:ln>
            <a:solidFill>
              <a:schemeClr val="accent1">
                <a:shade val="15000"/>
              </a:schemeClr>
            </a:solidFill>
          </a:ln>
        </p:spPr>
      </p:pic>
      <p:sp>
        <p:nvSpPr>
          <p:cNvPr id="2" name="タイトル 1">
            <a:extLst>
              <a:ext uri="{FF2B5EF4-FFF2-40B4-BE49-F238E27FC236}">
                <a16:creationId xmlns:a16="http://schemas.microsoft.com/office/drawing/2014/main" id="{EAD91784-5010-F547-F782-72542A724FD8}"/>
              </a:ext>
            </a:extLst>
          </p:cNvPr>
          <p:cNvSpPr>
            <a:spLocks noGrp="1"/>
          </p:cNvSpPr>
          <p:nvPr>
            <p:ph type="title"/>
          </p:nvPr>
        </p:nvSpPr>
        <p:spPr>
          <a:xfrm>
            <a:off x="345316" y="239820"/>
            <a:ext cx="8555617" cy="743657"/>
          </a:xfrm>
        </p:spPr>
        <p:txBody>
          <a:bodyPr>
            <a:normAutofit/>
          </a:bodyPr>
          <a:lstStyle/>
          <a:p>
            <a:r>
              <a:rPr kumimoji="1" lang="ja-JP" altLang="en-US" sz="3600" dirty="0">
                <a:latin typeface="BIZ UDPゴシック" panose="020B0400000000000000" pitchFamily="50" charset="-128"/>
                <a:ea typeface="BIZ UDPゴシック" panose="020B0400000000000000" pitchFamily="50" charset="-128"/>
              </a:rPr>
              <a:t>❷ユーザーパスワードを独自に変更</a:t>
            </a:r>
          </a:p>
        </p:txBody>
      </p:sp>
      <p:sp>
        <p:nvSpPr>
          <p:cNvPr id="5" name="四角形: 角を丸くする 4">
            <a:extLst>
              <a:ext uri="{FF2B5EF4-FFF2-40B4-BE49-F238E27FC236}">
                <a16:creationId xmlns:a16="http://schemas.microsoft.com/office/drawing/2014/main" id="{59B05C27-7762-5510-3828-C0632F3C6400}"/>
              </a:ext>
            </a:extLst>
          </p:cNvPr>
          <p:cNvSpPr/>
          <p:nvPr/>
        </p:nvSpPr>
        <p:spPr>
          <a:xfrm>
            <a:off x="113371" y="2433749"/>
            <a:ext cx="2210707" cy="31709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矢印: 右 16">
            <a:extLst>
              <a:ext uri="{FF2B5EF4-FFF2-40B4-BE49-F238E27FC236}">
                <a16:creationId xmlns:a16="http://schemas.microsoft.com/office/drawing/2014/main" id="{A1B8EAC5-CFE5-4FF9-AA17-E154B8E14606}"/>
              </a:ext>
            </a:extLst>
          </p:cNvPr>
          <p:cNvSpPr/>
          <p:nvPr/>
        </p:nvSpPr>
        <p:spPr>
          <a:xfrm>
            <a:off x="2506818" y="2722847"/>
            <a:ext cx="308740" cy="1176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矢印: 右 17">
            <a:extLst>
              <a:ext uri="{FF2B5EF4-FFF2-40B4-BE49-F238E27FC236}">
                <a16:creationId xmlns:a16="http://schemas.microsoft.com/office/drawing/2014/main" id="{87AC22F3-6F7B-5E61-BF26-3C790C38C500}"/>
              </a:ext>
            </a:extLst>
          </p:cNvPr>
          <p:cNvSpPr/>
          <p:nvPr/>
        </p:nvSpPr>
        <p:spPr>
          <a:xfrm>
            <a:off x="5399252" y="2682257"/>
            <a:ext cx="308740" cy="1176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四角形: 角を丸くする 18">
            <a:extLst>
              <a:ext uri="{FF2B5EF4-FFF2-40B4-BE49-F238E27FC236}">
                <a16:creationId xmlns:a16="http://schemas.microsoft.com/office/drawing/2014/main" id="{23834120-779A-81C1-ED97-3769DF093140}"/>
              </a:ext>
            </a:extLst>
          </p:cNvPr>
          <p:cNvSpPr/>
          <p:nvPr/>
        </p:nvSpPr>
        <p:spPr>
          <a:xfrm>
            <a:off x="6063510" y="3532019"/>
            <a:ext cx="2007154" cy="30677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 name="テキスト プレースホルダー 2">
            <a:extLst>
              <a:ext uri="{FF2B5EF4-FFF2-40B4-BE49-F238E27FC236}">
                <a16:creationId xmlns:a16="http://schemas.microsoft.com/office/drawing/2014/main" id="{E113A349-9583-D271-8498-7680B9B1841A}"/>
              </a:ext>
            </a:extLst>
          </p:cNvPr>
          <p:cNvSpPr txBox="1">
            <a:spLocks/>
          </p:cNvSpPr>
          <p:nvPr/>
        </p:nvSpPr>
        <p:spPr>
          <a:xfrm>
            <a:off x="172224" y="3270454"/>
            <a:ext cx="2129519" cy="317092"/>
          </a:xfrm>
          <a:prstGeom prst="rect">
            <a:avLst/>
          </a:prstGeom>
          <a:solidFill>
            <a:schemeClr val="accent4">
              <a:lumMod val="20000"/>
              <a:lumOff val="8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t>プロフィール編集をタップ</a:t>
            </a:r>
          </a:p>
        </p:txBody>
      </p:sp>
      <p:sp>
        <p:nvSpPr>
          <p:cNvPr id="11" name="テキスト プレースホルダー 2">
            <a:extLst>
              <a:ext uri="{FF2B5EF4-FFF2-40B4-BE49-F238E27FC236}">
                <a16:creationId xmlns:a16="http://schemas.microsoft.com/office/drawing/2014/main" id="{7114535A-11CC-D298-3DD8-5976A39C4A82}"/>
              </a:ext>
            </a:extLst>
          </p:cNvPr>
          <p:cNvSpPr txBox="1">
            <a:spLocks/>
          </p:cNvSpPr>
          <p:nvPr/>
        </p:nvSpPr>
        <p:spPr>
          <a:xfrm>
            <a:off x="6282652" y="4722720"/>
            <a:ext cx="1753527" cy="282211"/>
          </a:xfrm>
          <a:prstGeom prst="rect">
            <a:avLst/>
          </a:prstGeom>
          <a:solidFill>
            <a:schemeClr val="accent4">
              <a:lumMod val="20000"/>
              <a:lumOff val="8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0000"/>
              </a:lnSpc>
              <a:buNone/>
            </a:pPr>
            <a:r>
              <a:rPr lang="ja-JP" altLang="en-US" sz="1500" dirty="0"/>
              <a:t>確認画面へをタップ</a:t>
            </a:r>
          </a:p>
        </p:txBody>
      </p:sp>
      <p:sp>
        <p:nvSpPr>
          <p:cNvPr id="13" name="テキスト プレースホルダー 2">
            <a:extLst>
              <a:ext uri="{FF2B5EF4-FFF2-40B4-BE49-F238E27FC236}">
                <a16:creationId xmlns:a16="http://schemas.microsoft.com/office/drawing/2014/main" id="{147D91EF-0AF0-AEB1-D80B-7BB86B30C910}"/>
              </a:ext>
            </a:extLst>
          </p:cNvPr>
          <p:cNvSpPr txBox="1">
            <a:spLocks/>
          </p:cNvSpPr>
          <p:nvPr/>
        </p:nvSpPr>
        <p:spPr>
          <a:xfrm>
            <a:off x="6317137" y="5293546"/>
            <a:ext cx="1753527" cy="591555"/>
          </a:xfrm>
          <a:prstGeom prst="rect">
            <a:avLst/>
          </a:prstGeom>
          <a:solidFill>
            <a:schemeClr val="accent4">
              <a:lumMod val="20000"/>
              <a:lumOff val="8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0000"/>
              </a:lnSpc>
              <a:buNone/>
            </a:pPr>
            <a:r>
              <a:rPr lang="ja-JP" altLang="en-US" sz="1500" dirty="0"/>
              <a:t>確認画面で</a:t>
            </a:r>
            <a:br>
              <a:rPr lang="en-US" altLang="ja-JP" sz="1500" dirty="0"/>
            </a:br>
            <a:r>
              <a:rPr lang="ja-JP" altLang="en-US" sz="1500" dirty="0"/>
              <a:t>登録するをタップ</a:t>
            </a:r>
          </a:p>
        </p:txBody>
      </p:sp>
      <p:sp>
        <p:nvSpPr>
          <p:cNvPr id="20" name="テキスト ボックス 19">
            <a:extLst>
              <a:ext uri="{FF2B5EF4-FFF2-40B4-BE49-F238E27FC236}">
                <a16:creationId xmlns:a16="http://schemas.microsoft.com/office/drawing/2014/main" id="{8BE228A7-AD68-27BC-4057-B4C2CC626B07}"/>
              </a:ext>
            </a:extLst>
          </p:cNvPr>
          <p:cNvSpPr txBox="1"/>
          <p:nvPr/>
        </p:nvSpPr>
        <p:spPr>
          <a:xfrm rot="13197037">
            <a:off x="1796643" y="2468932"/>
            <a:ext cx="649226" cy="507831"/>
          </a:xfrm>
          <a:prstGeom prst="rect">
            <a:avLst/>
          </a:prstGeom>
          <a:noFill/>
        </p:spPr>
        <p:txBody>
          <a:bodyPr wrap="square" rtlCol="0">
            <a:spAutoFit/>
          </a:bodyPr>
          <a:lstStyle/>
          <a:p>
            <a:r>
              <a:rPr kumimoji="1" lang="ja-JP" altLang="en-US" sz="2700" dirty="0"/>
              <a:t>👉</a:t>
            </a:r>
          </a:p>
        </p:txBody>
      </p:sp>
      <p:sp>
        <p:nvSpPr>
          <p:cNvPr id="22" name="テキスト ボックス 21">
            <a:extLst>
              <a:ext uri="{FF2B5EF4-FFF2-40B4-BE49-F238E27FC236}">
                <a16:creationId xmlns:a16="http://schemas.microsoft.com/office/drawing/2014/main" id="{30D23D0A-6AE0-83FF-DD84-021BA3FF2C45}"/>
              </a:ext>
            </a:extLst>
          </p:cNvPr>
          <p:cNvSpPr txBox="1"/>
          <p:nvPr/>
        </p:nvSpPr>
        <p:spPr>
          <a:xfrm rot="13197037">
            <a:off x="7746051" y="3627445"/>
            <a:ext cx="649226" cy="507831"/>
          </a:xfrm>
          <a:prstGeom prst="rect">
            <a:avLst/>
          </a:prstGeom>
          <a:noFill/>
        </p:spPr>
        <p:txBody>
          <a:bodyPr wrap="square" rtlCol="0">
            <a:spAutoFit/>
          </a:bodyPr>
          <a:lstStyle/>
          <a:p>
            <a:r>
              <a:rPr kumimoji="1" lang="ja-JP" altLang="en-US" sz="2700" dirty="0"/>
              <a:t>👉</a:t>
            </a:r>
          </a:p>
        </p:txBody>
      </p:sp>
      <p:sp>
        <p:nvSpPr>
          <p:cNvPr id="28" name="矢印: ストライプ 27">
            <a:extLst>
              <a:ext uri="{FF2B5EF4-FFF2-40B4-BE49-F238E27FC236}">
                <a16:creationId xmlns:a16="http://schemas.microsoft.com/office/drawing/2014/main" id="{9B3A22E0-E7B6-33AA-D43F-89A8AB98E0A8}"/>
              </a:ext>
            </a:extLst>
          </p:cNvPr>
          <p:cNvSpPr/>
          <p:nvPr/>
        </p:nvSpPr>
        <p:spPr>
          <a:xfrm rot="5400000">
            <a:off x="3516640" y="3914967"/>
            <a:ext cx="611501" cy="380027"/>
          </a:xfrm>
          <a:prstGeom prst="stripedRightArrow">
            <a:avLst>
              <a:gd name="adj1" fmla="val 50000"/>
              <a:gd name="adj2" fmla="val 484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21E1E504-5F24-E5A3-2E0C-4BA04C7225C8}"/>
              </a:ext>
            </a:extLst>
          </p:cNvPr>
          <p:cNvPicPr>
            <a:picLocks noChangeAspect="1"/>
          </p:cNvPicPr>
          <p:nvPr/>
        </p:nvPicPr>
        <p:blipFill>
          <a:blip r:embed="rId2"/>
          <a:srcRect t="8524" b="48009"/>
          <a:stretch>
            <a:fillRect/>
          </a:stretch>
        </p:blipFill>
        <p:spPr>
          <a:xfrm>
            <a:off x="2861349" y="4522331"/>
            <a:ext cx="2141604" cy="2036856"/>
          </a:xfrm>
          <a:prstGeom prst="rect">
            <a:avLst/>
          </a:prstGeom>
          <a:ln>
            <a:solidFill>
              <a:schemeClr val="accent1">
                <a:shade val="15000"/>
              </a:schemeClr>
            </a:solidFill>
          </a:ln>
        </p:spPr>
      </p:pic>
      <p:sp>
        <p:nvSpPr>
          <p:cNvPr id="30" name="テキスト プレースホルダー 2">
            <a:extLst>
              <a:ext uri="{FF2B5EF4-FFF2-40B4-BE49-F238E27FC236}">
                <a16:creationId xmlns:a16="http://schemas.microsoft.com/office/drawing/2014/main" id="{E2B93472-561B-7471-B2A3-9983145642FC}"/>
              </a:ext>
            </a:extLst>
          </p:cNvPr>
          <p:cNvSpPr txBox="1">
            <a:spLocks/>
          </p:cNvSpPr>
          <p:nvPr/>
        </p:nvSpPr>
        <p:spPr>
          <a:xfrm>
            <a:off x="3782451" y="5660629"/>
            <a:ext cx="1524209" cy="786958"/>
          </a:xfrm>
          <a:prstGeom prst="rect">
            <a:avLst/>
          </a:prstGeom>
          <a:solidFill>
            <a:schemeClr val="accent4">
              <a:lumMod val="20000"/>
              <a:lumOff val="8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t>パスワード</a:t>
            </a:r>
            <a:r>
              <a:rPr lang="en-US" altLang="ja-JP" sz="1500" dirty="0"/>
              <a:t>2</a:t>
            </a:r>
            <a:r>
              <a:rPr lang="ja-JP" altLang="en-US" sz="1500" dirty="0"/>
              <a:t>回</a:t>
            </a:r>
            <a:endParaRPr lang="en-US" altLang="ja-JP" sz="1500" dirty="0"/>
          </a:p>
          <a:p>
            <a:pPr marL="0" indent="0">
              <a:lnSpc>
                <a:spcPct val="110000"/>
              </a:lnSpc>
              <a:buNone/>
            </a:pPr>
            <a:r>
              <a:rPr lang="ja-JP" altLang="en-US" sz="1500" dirty="0"/>
              <a:t>を入力</a:t>
            </a:r>
            <a:endParaRPr lang="en-US" altLang="ja-JP" sz="1500" dirty="0"/>
          </a:p>
        </p:txBody>
      </p:sp>
      <p:sp>
        <p:nvSpPr>
          <p:cNvPr id="33" name="テキスト ボックス 32">
            <a:extLst>
              <a:ext uri="{FF2B5EF4-FFF2-40B4-BE49-F238E27FC236}">
                <a16:creationId xmlns:a16="http://schemas.microsoft.com/office/drawing/2014/main" id="{038FE461-72B4-9EC7-86BF-709FEAAA120C}"/>
              </a:ext>
            </a:extLst>
          </p:cNvPr>
          <p:cNvSpPr txBox="1"/>
          <p:nvPr/>
        </p:nvSpPr>
        <p:spPr>
          <a:xfrm rot="13197037">
            <a:off x="3753123" y="3790043"/>
            <a:ext cx="649226" cy="507831"/>
          </a:xfrm>
          <a:prstGeom prst="rect">
            <a:avLst/>
          </a:prstGeom>
          <a:noFill/>
        </p:spPr>
        <p:txBody>
          <a:bodyPr wrap="square" rtlCol="0">
            <a:spAutoFit/>
          </a:bodyPr>
          <a:lstStyle/>
          <a:p>
            <a:r>
              <a:rPr kumimoji="1" lang="ja-JP" altLang="en-US" sz="2700" dirty="0"/>
              <a:t>👉</a:t>
            </a:r>
          </a:p>
        </p:txBody>
      </p:sp>
      <p:sp>
        <p:nvSpPr>
          <p:cNvPr id="34" name="テキスト プレースホルダー 2">
            <a:extLst>
              <a:ext uri="{FF2B5EF4-FFF2-40B4-BE49-F238E27FC236}">
                <a16:creationId xmlns:a16="http://schemas.microsoft.com/office/drawing/2014/main" id="{40B409F8-9EFB-B13D-3A89-3F69E69EB692}"/>
              </a:ext>
            </a:extLst>
          </p:cNvPr>
          <p:cNvSpPr txBox="1">
            <a:spLocks/>
          </p:cNvSpPr>
          <p:nvPr/>
        </p:nvSpPr>
        <p:spPr>
          <a:xfrm>
            <a:off x="4348447" y="3994508"/>
            <a:ext cx="1011551" cy="314682"/>
          </a:xfrm>
          <a:prstGeom prst="rect">
            <a:avLst/>
          </a:prstGeom>
          <a:solidFill>
            <a:schemeClr val="accent4">
              <a:lumMod val="20000"/>
              <a:lumOff val="8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t>スクロール</a:t>
            </a:r>
            <a:endParaRPr lang="en-US" altLang="ja-JP" sz="1500" dirty="0"/>
          </a:p>
        </p:txBody>
      </p:sp>
      <p:sp>
        <p:nvSpPr>
          <p:cNvPr id="35" name="正方形/長方形 34">
            <a:extLst>
              <a:ext uri="{FF2B5EF4-FFF2-40B4-BE49-F238E27FC236}">
                <a16:creationId xmlns:a16="http://schemas.microsoft.com/office/drawing/2014/main" id="{D099A42A-3317-7B75-83D6-24E2FDF74FFB}"/>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１８</a:t>
            </a:r>
          </a:p>
        </p:txBody>
      </p:sp>
      <p:pic>
        <p:nvPicPr>
          <p:cNvPr id="36" name="図 35">
            <a:extLst>
              <a:ext uri="{FF2B5EF4-FFF2-40B4-BE49-F238E27FC236}">
                <a16:creationId xmlns:a16="http://schemas.microsoft.com/office/drawing/2014/main" id="{01CBD0DF-91EE-03CC-575D-FF40743A8509}"/>
              </a:ext>
            </a:extLst>
          </p:cNvPr>
          <p:cNvPicPr>
            <a:picLocks noChangeAspect="1"/>
          </p:cNvPicPr>
          <p:nvPr/>
        </p:nvPicPr>
        <p:blipFill>
          <a:blip r:embed="rId5"/>
          <a:srcRect l="14063" t="12139" r="14172" b="11058"/>
          <a:stretch>
            <a:fillRect/>
          </a:stretch>
        </p:blipFill>
        <p:spPr>
          <a:xfrm>
            <a:off x="7619537" y="9522"/>
            <a:ext cx="605485" cy="647990"/>
          </a:xfrm>
          <a:prstGeom prst="rect">
            <a:avLst/>
          </a:prstGeom>
        </p:spPr>
      </p:pic>
    </p:spTree>
    <p:extLst>
      <p:ext uri="{BB962C8B-B14F-4D97-AF65-F5344CB8AC3E}">
        <p14:creationId xmlns:p14="http://schemas.microsoft.com/office/powerpoint/2010/main" val="311838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9ECD33-84B8-34F8-2F40-48473C15439F}"/>
              </a:ext>
            </a:extLst>
          </p:cNvPr>
          <p:cNvSpPr>
            <a:spLocks noGrp="1"/>
          </p:cNvSpPr>
          <p:nvPr>
            <p:ph type="title"/>
          </p:nvPr>
        </p:nvSpPr>
        <p:spPr>
          <a:xfrm>
            <a:off x="88303" y="20864"/>
            <a:ext cx="4603619" cy="793825"/>
          </a:xfrm>
          <a:noFill/>
        </p:spPr>
        <p:txBody>
          <a:bodyPr>
            <a:normAutofit/>
          </a:bodyPr>
          <a:lstStyle/>
          <a:p>
            <a:pPr algn="ctr"/>
            <a:r>
              <a:rPr kumimoji="1" lang="ja-JP" altLang="en-US" sz="3200" dirty="0">
                <a:solidFill>
                  <a:srgbClr val="FFC000"/>
                </a:solidFill>
                <a:latin typeface="BIZ UDPゴシック" panose="020B0400000000000000" pitchFamily="50" charset="-128"/>
                <a:ea typeface="BIZ UDPゴシック" panose="020B0400000000000000" pitchFamily="50" charset="-128"/>
              </a:rPr>
              <a:t>ワンベルウッズについて</a:t>
            </a:r>
          </a:p>
        </p:txBody>
      </p:sp>
      <p:sp>
        <p:nvSpPr>
          <p:cNvPr id="5" name="タイトル 1">
            <a:extLst>
              <a:ext uri="{FF2B5EF4-FFF2-40B4-BE49-F238E27FC236}">
                <a16:creationId xmlns:a16="http://schemas.microsoft.com/office/drawing/2014/main" id="{773A45F2-CF14-89E5-80EB-8097735C7148}"/>
              </a:ext>
            </a:extLst>
          </p:cNvPr>
          <p:cNvSpPr txBox="1">
            <a:spLocks/>
          </p:cNvSpPr>
          <p:nvPr/>
        </p:nvSpPr>
        <p:spPr>
          <a:xfrm>
            <a:off x="133975" y="657512"/>
            <a:ext cx="1859717" cy="585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solidFill>
                  <a:srgbClr val="00B050"/>
                </a:solidFill>
                <a:latin typeface="BIZ UDPゴシック" panose="020B0400000000000000" pitchFamily="50" charset="-128"/>
                <a:ea typeface="BIZ UDPゴシック" panose="020B0400000000000000" pitchFamily="50" charset="-128"/>
              </a:rPr>
              <a:t>会社概要</a:t>
            </a:r>
            <a:endParaRPr lang="en-US" altLang="ja-JP" sz="1800" dirty="0">
              <a:solidFill>
                <a:srgbClr val="00B050"/>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17EF5BFB-E6B1-6E6F-47D0-60DEF4EE392E}"/>
              </a:ext>
            </a:extLst>
          </p:cNvPr>
          <p:cNvSpPr txBox="1">
            <a:spLocks/>
          </p:cNvSpPr>
          <p:nvPr/>
        </p:nvSpPr>
        <p:spPr>
          <a:xfrm>
            <a:off x="358827" y="1360957"/>
            <a:ext cx="1634865" cy="526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会社名</a:t>
            </a:r>
            <a:endParaRPr lang="en-US" altLang="ja-JP" sz="1600" dirty="0">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4AF1AD0E-B534-BD62-7B94-BE387450F383}"/>
              </a:ext>
            </a:extLst>
          </p:cNvPr>
          <p:cNvSpPr txBox="1">
            <a:spLocks/>
          </p:cNvSpPr>
          <p:nvPr/>
        </p:nvSpPr>
        <p:spPr>
          <a:xfrm>
            <a:off x="1573969" y="1227138"/>
            <a:ext cx="2593298" cy="793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株式会社　ワンベルウッズ</a:t>
            </a:r>
            <a:endParaRPr lang="en-US" altLang="ja-JP" sz="1600" dirty="0">
              <a:latin typeface="BIZ UDPゴシック" panose="020B0400000000000000" pitchFamily="50" charset="-128"/>
              <a:ea typeface="BIZ UDPゴシック" panose="020B0400000000000000" pitchFamily="50" charset="-128"/>
            </a:endParaRPr>
          </a:p>
          <a:p>
            <a:r>
              <a:rPr lang="en-US" altLang="ja-JP" sz="1800" dirty="0" err="1"/>
              <a:t>Wanbel</a:t>
            </a:r>
            <a:r>
              <a:rPr lang="en-US" altLang="ja-JP" sz="1800" dirty="0"/>
              <a:t> Woods </a:t>
            </a:r>
            <a:r>
              <a:rPr lang="en-US" altLang="ja-JP" sz="1800" dirty="0" err="1"/>
              <a:t>co.,ltd</a:t>
            </a:r>
            <a:endParaRPr lang="en-US" altLang="ja-JP" sz="1600"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122032A5-D4A4-F137-97E4-271323708EC4}"/>
              </a:ext>
            </a:extLst>
          </p:cNvPr>
          <p:cNvSpPr txBox="1">
            <a:spLocks/>
          </p:cNvSpPr>
          <p:nvPr/>
        </p:nvSpPr>
        <p:spPr>
          <a:xfrm>
            <a:off x="358827" y="2123710"/>
            <a:ext cx="1634865" cy="466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代表取締役</a:t>
            </a:r>
            <a:endParaRPr lang="en-US" altLang="ja-JP" sz="1600"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C52BB5DE-0BB3-4575-B988-2BE2FDF8B905}"/>
              </a:ext>
            </a:extLst>
          </p:cNvPr>
          <p:cNvSpPr txBox="1">
            <a:spLocks/>
          </p:cNvSpPr>
          <p:nvPr/>
        </p:nvSpPr>
        <p:spPr>
          <a:xfrm>
            <a:off x="1573968" y="2154783"/>
            <a:ext cx="1859717" cy="435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森　弘幸</a:t>
            </a:r>
            <a:endParaRPr lang="en-US" altLang="ja-JP" sz="1600" dirty="0">
              <a:latin typeface="BIZ UDPゴシック" panose="020B0400000000000000" pitchFamily="50" charset="-128"/>
              <a:ea typeface="BIZ UDPゴシック" panose="020B0400000000000000" pitchFamily="50" charset="-128"/>
            </a:endParaRPr>
          </a:p>
        </p:txBody>
      </p:sp>
      <p:sp>
        <p:nvSpPr>
          <p:cNvPr id="13" name="タイトル 1">
            <a:extLst>
              <a:ext uri="{FF2B5EF4-FFF2-40B4-BE49-F238E27FC236}">
                <a16:creationId xmlns:a16="http://schemas.microsoft.com/office/drawing/2014/main" id="{A37DFFFC-A701-6EF9-3EBF-9F832E9BA5C6}"/>
              </a:ext>
            </a:extLst>
          </p:cNvPr>
          <p:cNvSpPr txBox="1">
            <a:spLocks/>
          </p:cNvSpPr>
          <p:nvPr/>
        </p:nvSpPr>
        <p:spPr>
          <a:xfrm>
            <a:off x="358827" y="2724409"/>
            <a:ext cx="1634865" cy="466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設　立</a:t>
            </a:r>
            <a:endParaRPr lang="en-US" altLang="ja-JP" sz="1600" dirty="0">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E1DBFBBD-0249-AF8D-09FE-D56D7A8C63DD}"/>
              </a:ext>
            </a:extLst>
          </p:cNvPr>
          <p:cNvSpPr txBox="1">
            <a:spLocks/>
          </p:cNvSpPr>
          <p:nvPr/>
        </p:nvSpPr>
        <p:spPr>
          <a:xfrm>
            <a:off x="1573969" y="2755482"/>
            <a:ext cx="1993692" cy="435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600" dirty="0">
                <a:latin typeface="BIZ UDPゴシック" panose="020B0400000000000000" pitchFamily="50" charset="-128"/>
                <a:ea typeface="BIZ UDPゴシック" panose="020B0400000000000000" pitchFamily="50" charset="-128"/>
              </a:rPr>
              <a:t>2005</a:t>
            </a:r>
            <a:r>
              <a:rPr lang="ja-JP" altLang="en-US" sz="1600" dirty="0">
                <a:latin typeface="BIZ UDPゴシック" panose="020B0400000000000000" pitchFamily="50" charset="-128"/>
                <a:ea typeface="BIZ UDPゴシック" panose="020B0400000000000000" pitchFamily="50" charset="-128"/>
              </a:rPr>
              <a:t>年</a:t>
            </a:r>
            <a:r>
              <a:rPr lang="en-US" altLang="ja-JP" sz="1600" dirty="0">
                <a:latin typeface="BIZ UDPゴシック" panose="020B0400000000000000" pitchFamily="50" charset="-128"/>
                <a:ea typeface="BIZ UDPゴシック" panose="020B0400000000000000" pitchFamily="50" charset="-128"/>
              </a:rPr>
              <a:t>9</a:t>
            </a:r>
            <a:r>
              <a:rPr lang="ja-JP" altLang="en-US" sz="1600" dirty="0">
                <a:latin typeface="BIZ UDPゴシック" panose="020B0400000000000000" pitchFamily="50" charset="-128"/>
                <a:ea typeface="BIZ UDPゴシック" panose="020B0400000000000000" pitchFamily="50" charset="-128"/>
              </a:rPr>
              <a:t>月</a:t>
            </a:r>
            <a:endParaRPr lang="en-US" altLang="ja-JP" sz="1600" dirty="0">
              <a:latin typeface="BIZ UDPゴシック" panose="020B0400000000000000" pitchFamily="50" charset="-128"/>
              <a:ea typeface="BIZ UDPゴシック" panose="020B0400000000000000" pitchFamily="50" charset="-128"/>
            </a:endParaRPr>
          </a:p>
        </p:txBody>
      </p:sp>
      <p:sp>
        <p:nvSpPr>
          <p:cNvPr id="15" name="タイトル 1">
            <a:extLst>
              <a:ext uri="{FF2B5EF4-FFF2-40B4-BE49-F238E27FC236}">
                <a16:creationId xmlns:a16="http://schemas.microsoft.com/office/drawing/2014/main" id="{5ABC7CF0-0CB4-6BEE-C531-0FE132CB747E}"/>
              </a:ext>
            </a:extLst>
          </p:cNvPr>
          <p:cNvSpPr txBox="1">
            <a:spLocks/>
          </p:cNvSpPr>
          <p:nvPr/>
        </p:nvSpPr>
        <p:spPr>
          <a:xfrm>
            <a:off x="358827" y="3356181"/>
            <a:ext cx="1634865" cy="466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本社所在地</a:t>
            </a:r>
            <a:endParaRPr lang="en-US" altLang="ja-JP" sz="1600" dirty="0">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9A7DA405-D444-7F64-6A81-BE22F14BD2AF}"/>
              </a:ext>
            </a:extLst>
          </p:cNvPr>
          <p:cNvSpPr txBox="1">
            <a:spLocks/>
          </p:cNvSpPr>
          <p:nvPr/>
        </p:nvSpPr>
        <p:spPr>
          <a:xfrm>
            <a:off x="1573968" y="3309025"/>
            <a:ext cx="3117954" cy="974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５５０－００１３　大阪府大阪市</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西区新町１丁目６－２３</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四ツ橋大川ビル６階</a:t>
            </a:r>
            <a:endParaRPr lang="en-US" altLang="ja-JP" sz="1600" dirty="0">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C20DD4B2-85F0-7E48-6771-FD756E2F63FF}"/>
              </a:ext>
            </a:extLst>
          </p:cNvPr>
          <p:cNvSpPr txBox="1">
            <a:spLocks/>
          </p:cNvSpPr>
          <p:nvPr/>
        </p:nvSpPr>
        <p:spPr>
          <a:xfrm>
            <a:off x="358827" y="4199301"/>
            <a:ext cx="1634865" cy="466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資本金</a:t>
            </a:r>
            <a:endParaRPr lang="en-US" altLang="ja-JP" sz="1600" dirty="0">
              <a:latin typeface="BIZ UDPゴシック" panose="020B0400000000000000" pitchFamily="50" charset="-128"/>
              <a:ea typeface="BIZ UDPゴシック" panose="020B0400000000000000" pitchFamily="50" charset="-128"/>
            </a:endParaRPr>
          </a:p>
        </p:txBody>
      </p:sp>
      <p:sp>
        <p:nvSpPr>
          <p:cNvPr id="18" name="タイトル 1">
            <a:extLst>
              <a:ext uri="{FF2B5EF4-FFF2-40B4-BE49-F238E27FC236}">
                <a16:creationId xmlns:a16="http://schemas.microsoft.com/office/drawing/2014/main" id="{54B15ABD-9BB9-1234-395A-897DD687243A}"/>
              </a:ext>
            </a:extLst>
          </p:cNvPr>
          <p:cNvSpPr txBox="1">
            <a:spLocks/>
          </p:cNvSpPr>
          <p:nvPr/>
        </p:nvSpPr>
        <p:spPr>
          <a:xfrm>
            <a:off x="1573969" y="4230374"/>
            <a:ext cx="1993692" cy="435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600" dirty="0">
                <a:latin typeface="BIZ UDPゴシック" panose="020B0400000000000000" pitchFamily="50" charset="-128"/>
                <a:ea typeface="BIZ UDPゴシック" panose="020B0400000000000000" pitchFamily="50" charset="-128"/>
              </a:rPr>
              <a:t>3,000</a:t>
            </a:r>
            <a:r>
              <a:rPr lang="ja-JP" altLang="en-US" sz="1600" dirty="0">
                <a:latin typeface="BIZ UDPゴシック" panose="020B0400000000000000" pitchFamily="50" charset="-128"/>
                <a:ea typeface="BIZ UDPゴシック" panose="020B0400000000000000" pitchFamily="50" charset="-128"/>
              </a:rPr>
              <a:t>万円</a:t>
            </a:r>
            <a:endParaRPr lang="en-US" altLang="ja-JP" sz="1600" dirty="0">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90240380-E56A-7000-A52D-C01F9224BA10}"/>
              </a:ext>
            </a:extLst>
          </p:cNvPr>
          <p:cNvSpPr txBox="1">
            <a:spLocks/>
          </p:cNvSpPr>
          <p:nvPr/>
        </p:nvSpPr>
        <p:spPr>
          <a:xfrm>
            <a:off x="358827" y="4824517"/>
            <a:ext cx="1634865" cy="466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拠点</a:t>
            </a:r>
            <a:endParaRPr lang="en-US" altLang="ja-JP" sz="1600" dirty="0">
              <a:latin typeface="BIZ UDPゴシック" panose="020B0400000000000000" pitchFamily="50" charset="-128"/>
              <a:ea typeface="BIZ UDPゴシック" panose="020B0400000000000000" pitchFamily="50" charset="-128"/>
            </a:endParaRPr>
          </a:p>
        </p:txBody>
      </p:sp>
      <p:sp>
        <p:nvSpPr>
          <p:cNvPr id="21" name="タイトル 1">
            <a:extLst>
              <a:ext uri="{FF2B5EF4-FFF2-40B4-BE49-F238E27FC236}">
                <a16:creationId xmlns:a16="http://schemas.microsoft.com/office/drawing/2014/main" id="{62D9F866-797D-B18C-1401-D3B0A59CA8D8}"/>
              </a:ext>
            </a:extLst>
          </p:cNvPr>
          <p:cNvSpPr txBox="1">
            <a:spLocks/>
          </p:cNvSpPr>
          <p:nvPr/>
        </p:nvSpPr>
        <p:spPr>
          <a:xfrm>
            <a:off x="1573969" y="4855590"/>
            <a:ext cx="3117954" cy="715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大阪本社オフィス、東京オフィス、</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名古屋オフィス</a:t>
            </a:r>
            <a:endParaRPr lang="en-US" altLang="ja-JP" sz="1600" dirty="0">
              <a:latin typeface="BIZ UDPゴシック" panose="020B0400000000000000" pitchFamily="50" charset="-128"/>
              <a:ea typeface="BIZ UDPゴシック" panose="020B0400000000000000" pitchFamily="50" charset="-128"/>
            </a:endParaRPr>
          </a:p>
        </p:txBody>
      </p:sp>
      <p:sp>
        <p:nvSpPr>
          <p:cNvPr id="22" name="タイトル 1">
            <a:extLst>
              <a:ext uri="{FF2B5EF4-FFF2-40B4-BE49-F238E27FC236}">
                <a16:creationId xmlns:a16="http://schemas.microsoft.com/office/drawing/2014/main" id="{6203A11C-24C6-389E-8A68-3823486A4258}"/>
              </a:ext>
            </a:extLst>
          </p:cNvPr>
          <p:cNvSpPr txBox="1">
            <a:spLocks/>
          </p:cNvSpPr>
          <p:nvPr/>
        </p:nvSpPr>
        <p:spPr>
          <a:xfrm>
            <a:off x="4452550" y="657512"/>
            <a:ext cx="1859717" cy="585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solidFill>
                  <a:srgbClr val="00B050"/>
                </a:solidFill>
                <a:latin typeface="BIZ UDPゴシック" panose="020B0400000000000000" pitchFamily="50" charset="-128"/>
                <a:ea typeface="BIZ UDPゴシック" panose="020B0400000000000000" pitchFamily="50" charset="-128"/>
              </a:rPr>
              <a:t>事業概要</a:t>
            </a:r>
            <a:endParaRPr lang="en-US" altLang="ja-JP" sz="1800" dirty="0">
              <a:solidFill>
                <a:srgbClr val="00B050"/>
              </a:solidFill>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604AE483-AFFD-CE6D-18F2-99A8D5989762}"/>
              </a:ext>
            </a:extLst>
          </p:cNvPr>
          <p:cNvSpPr txBox="1">
            <a:spLocks/>
          </p:cNvSpPr>
          <p:nvPr/>
        </p:nvSpPr>
        <p:spPr>
          <a:xfrm>
            <a:off x="4762983" y="991826"/>
            <a:ext cx="4204270" cy="46484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85750" indent="-285750">
              <a:buFont typeface="Arial" panose="020B0604020202020204" pitchFamily="34" charset="0"/>
              <a:buChar char="•"/>
            </a:pPr>
            <a:r>
              <a:rPr lang="ja-JP" altLang="en-US" sz="1600" b="1" dirty="0">
                <a:latin typeface="BIZ UDPゴシック" panose="020B0400000000000000" pitchFamily="50" charset="-128"/>
                <a:ea typeface="BIZ UDPゴシック" panose="020B0400000000000000" pitchFamily="50" charset="-128"/>
              </a:rPr>
              <a:t>セールスプロモーション</a:t>
            </a:r>
            <a:endParaRPr lang="en-US" altLang="ja-JP" sz="1600" b="1"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サンプリング、デモンストレーション、</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イベント企画・制作など</a:t>
            </a:r>
            <a:endParaRPr lang="en-US" altLang="ja-JP" sz="1400"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600" b="1" dirty="0">
                <a:latin typeface="BIZ UDPゴシック" panose="020B0400000000000000" pitchFamily="50" charset="-128"/>
                <a:ea typeface="BIZ UDPゴシック" panose="020B0400000000000000" pitchFamily="50" charset="-128"/>
              </a:rPr>
              <a:t>マーケティング・リサーチ</a:t>
            </a:r>
            <a:endParaRPr lang="en-US" altLang="ja-JP" sz="1600" b="1"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交通量調査、覆面調査、各種アンケート、　　</a:t>
            </a:r>
            <a:br>
              <a:rPr lang="en-US" altLang="ja-JP"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　　　データ分析など</a:t>
            </a:r>
            <a:endParaRPr lang="en-US" altLang="ja-JP" sz="14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600" b="1" dirty="0">
                <a:latin typeface="BIZ UDPゴシック" panose="020B0400000000000000" pitchFamily="50" charset="-128"/>
                <a:ea typeface="BIZ UDPゴシック" panose="020B0400000000000000" pitchFamily="50" charset="-128"/>
              </a:rPr>
              <a:t>教育関連事業・セミナー講座</a:t>
            </a:r>
            <a:endParaRPr lang="en-US" altLang="ja-JP" sz="1600" b="1"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入試本部業務、オープンキャンパス運営　</a:t>
            </a:r>
            <a:br>
              <a:rPr lang="en-US" altLang="ja-JP"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　　　補助など</a:t>
            </a:r>
          </a:p>
          <a:p>
            <a:endParaRPr lang="en-US" altLang="ja-JP" sz="1600" b="1"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600" b="1" dirty="0">
                <a:latin typeface="BIZ UDPゴシック" panose="020B0400000000000000" pitchFamily="50" charset="-128"/>
                <a:ea typeface="BIZ UDPゴシック" panose="020B0400000000000000" pitchFamily="50" charset="-128"/>
              </a:rPr>
              <a:t>人材派遣・紹介予定派遣</a:t>
            </a:r>
            <a:endParaRPr lang="en-US" altLang="ja-JP" sz="1600" b="1"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受付・事務等オフィスワーク全般、営業・　　</a:t>
            </a:r>
            <a:br>
              <a:rPr lang="en-US" altLang="ja-JP"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　　　販売スタッフなど</a:t>
            </a:r>
            <a:endParaRPr lang="en-US" altLang="ja-JP" sz="1400"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600" b="1" dirty="0">
                <a:latin typeface="BIZ UDPゴシック" panose="020B0400000000000000" pitchFamily="50" charset="-128"/>
                <a:ea typeface="BIZ UDPゴシック" panose="020B0400000000000000" pitchFamily="50" charset="-128"/>
              </a:rPr>
              <a:t>システム開発</a:t>
            </a:r>
            <a:endParaRPr lang="en-US" altLang="ja-JP" sz="1600" b="1"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b="1" dirty="0">
                <a:solidFill>
                  <a:srgbClr val="00B050"/>
                </a:solidFill>
                <a:latin typeface="BIZ UDPゴシック" panose="020B0400000000000000" pitchFamily="50" charset="-128"/>
                <a:ea typeface="BIZ UDPゴシック" panose="020B0400000000000000" pitchFamily="50" charset="-128"/>
              </a:rPr>
              <a:t>グループウェア</a:t>
            </a:r>
            <a:r>
              <a:rPr lang="en-US" altLang="ja-JP" sz="1400" b="1" dirty="0">
                <a:solidFill>
                  <a:srgbClr val="00B050"/>
                </a:solidFill>
                <a:latin typeface="BIZ UDPゴシック" panose="020B0400000000000000" pitchFamily="50" charset="-128"/>
                <a:ea typeface="BIZ UDPゴシック" panose="020B0400000000000000" pitchFamily="50" charset="-128"/>
              </a:rPr>
              <a:t>(</a:t>
            </a:r>
            <a:r>
              <a:rPr lang="ja-JP" altLang="en-US" sz="1400" b="1" dirty="0">
                <a:solidFill>
                  <a:srgbClr val="00B050"/>
                </a:solidFill>
                <a:latin typeface="BIZ UDPゴシック" panose="020B0400000000000000" pitchFamily="50" charset="-128"/>
                <a:ea typeface="BIZ UDPゴシック" panose="020B0400000000000000" pitchFamily="50" charset="-128"/>
              </a:rPr>
              <a:t>情報共有</a:t>
            </a:r>
            <a:r>
              <a:rPr lang="en-US" altLang="ja-JP" sz="1400" b="1" dirty="0">
                <a:solidFill>
                  <a:srgbClr val="00B050"/>
                </a:solidFill>
                <a:latin typeface="BIZ UDPゴシック" panose="020B0400000000000000" pitchFamily="50" charset="-128"/>
                <a:ea typeface="BIZ UDPゴシック" panose="020B0400000000000000" pitchFamily="50" charset="-128"/>
              </a:rPr>
              <a:t>)</a:t>
            </a:r>
            <a:r>
              <a:rPr lang="ja-JP" altLang="en-US" sz="1400" b="1" dirty="0">
                <a:solidFill>
                  <a:srgbClr val="00B050"/>
                </a:solidFill>
                <a:latin typeface="BIZ UDPゴシック" panose="020B0400000000000000" pitchFamily="50" charset="-128"/>
                <a:ea typeface="BIZ UDPゴシック" panose="020B0400000000000000" pitchFamily="50" charset="-128"/>
              </a:rPr>
              <a:t>アプリ </a:t>
            </a:r>
            <a:r>
              <a:rPr lang="en-US" altLang="ja-JP" sz="1400" b="1" dirty="0" err="1">
                <a:solidFill>
                  <a:srgbClr val="00B050"/>
                </a:solidFill>
                <a:latin typeface="BIZ UDPゴシック" panose="020B0400000000000000" pitchFamily="50" charset="-128"/>
                <a:ea typeface="BIZ UDPゴシック" panose="020B0400000000000000" pitchFamily="50" charset="-128"/>
              </a:rPr>
              <a:t>Yumicom</a:t>
            </a:r>
            <a:endParaRPr lang="en-US" altLang="ja-JP" sz="1400" b="1" dirty="0">
              <a:solidFill>
                <a:srgbClr val="00B050"/>
              </a:solidFill>
              <a:latin typeface="BIZ UDPゴシック" panose="020B0400000000000000" pitchFamily="50" charset="-128"/>
              <a:ea typeface="BIZ UDPゴシック" panose="020B0400000000000000" pitchFamily="50" charset="-128"/>
            </a:endParaRPr>
          </a:p>
          <a:p>
            <a:r>
              <a:rPr lang="ja-JP" altLang="en-US" sz="1600" b="1"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イベント予約・管理システム トレル</a:t>
            </a:r>
            <a:r>
              <a:rPr lang="en-US" altLang="ja-JP" sz="1400" dirty="0">
                <a:latin typeface="BIZ UDPゴシック" panose="020B0400000000000000" pitchFamily="50" charset="-128"/>
                <a:ea typeface="BIZ UDPゴシック" panose="020B0400000000000000" pitchFamily="50" charset="-128"/>
              </a:rPr>
              <a:t>SAGASU</a:t>
            </a:r>
          </a:p>
          <a:p>
            <a:r>
              <a:rPr lang="ja-JP" altLang="en-US" sz="1400" dirty="0">
                <a:latin typeface="BIZ UDPゴシック" panose="020B0400000000000000" pitchFamily="50" charset="-128"/>
                <a:ea typeface="BIZ UDPゴシック" panose="020B0400000000000000" pitchFamily="50" charset="-128"/>
              </a:rPr>
              <a:t>　　　派遣スタッフ管理システム </a:t>
            </a:r>
            <a:r>
              <a:rPr lang="en-US" altLang="ja-JP" sz="1400" dirty="0">
                <a:latin typeface="BIZ UDPゴシック" panose="020B0400000000000000" pitchFamily="50" charset="-128"/>
                <a:ea typeface="BIZ UDPゴシック" panose="020B0400000000000000" pitchFamily="50" charset="-128"/>
              </a:rPr>
              <a:t>SAGASU</a:t>
            </a:r>
            <a:endParaRPr lang="en-US" altLang="ja-JP" sz="1600" b="1"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1B7DD760-B22B-A4F6-18BE-1357F758F619}"/>
              </a:ext>
            </a:extLst>
          </p:cNvPr>
          <p:cNvSpPr/>
          <p:nvPr/>
        </p:nvSpPr>
        <p:spPr>
          <a:xfrm>
            <a:off x="1283368" y="5875621"/>
            <a:ext cx="7202906" cy="84801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dirty="0" err="1">
                <a:solidFill>
                  <a:schemeClr val="tx1"/>
                </a:solidFill>
                <a:latin typeface="BIZ UDPゴシック" panose="020B0400000000000000" pitchFamily="50" charset="-128"/>
                <a:ea typeface="BIZ UDPゴシック" panose="020B0400000000000000" pitchFamily="50" charset="-128"/>
              </a:rPr>
              <a:t>Yumicom</a:t>
            </a:r>
            <a:r>
              <a:rPr kumimoji="1" lang="ja-JP" altLang="en-US" sz="1600" dirty="0">
                <a:solidFill>
                  <a:schemeClr val="tx1"/>
                </a:solidFill>
                <a:latin typeface="BIZ UDPゴシック" panose="020B0400000000000000" pitchFamily="50" charset="-128"/>
                <a:ea typeface="BIZ UDPゴシック" panose="020B0400000000000000" pitchFamily="50" charset="-128"/>
              </a:rPr>
              <a:t>（自治会アプリ）に関するお問合せは、　　　　　　　　</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大阪本社　</a:t>
            </a:r>
            <a:r>
              <a:rPr kumimoji="1" lang="en-US" altLang="ja-JP" sz="1600" dirty="0">
                <a:solidFill>
                  <a:schemeClr val="tx1"/>
                </a:solidFill>
                <a:latin typeface="BIZ UDPゴシック" panose="020B0400000000000000" pitchFamily="50" charset="-128"/>
                <a:ea typeface="BIZ UDPゴシック" panose="020B0400000000000000" pitchFamily="50" charset="-128"/>
              </a:rPr>
              <a:t>06-6539-0110</a:t>
            </a:r>
          </a:p>
          <a:p>
            <a:pPr algn="r"/>
            <a:r>
              <a:rPr kumimoji="1" lang="en-US" altLang="ja-JP" sz="1600" dirty="0">
                <a:solidFill>
                  <a:schemeClr val="tx1"/>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yumicom@wanbel-woods.jp</a:t>
            </a:r>
            <a:r>
              <a:rPr kumimoji="1" lang="ja-JP" altLang="en-US" sz="1600" dirty="0">
                <a:solidFill>
                  <a:schemeClr val="tx1"/>
                </a:solidFill>
                <a:latin typeface="BIZ UDPゴシック" panose="020B0400000000000000" pitchFamily="50" charset="-128"/>
                <a:ea typeface="BIZ UDPゴシック" panose="020B0400000000000000" pitchFamily="50" charset="-128"/>
              </a:rPr>
              <a:t>     （担当：森・山鷲）</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4E77B1B-BD80-5182-B9A3-D54624805AFA}"/>
              </a:ext>
            </a:extLst>
          </p:cNvPr>
          <p:cNvSpPr txBox="1"/>
          <p:nvPr/>
        </p:nvSpPr>
        <p:spPr>
          <a:xfrm>
            <a:off x="1113925" y="5540309"/>
            <a:ext cx="7372349" cy="307777"/>
          </a:xfrm>
          <a:prstGeom prst="rect">
            <a:avLst/>
          </a:prstGeom>
          <a:noFill/>
        </p:spPr>
        <p:txBody>
          <a:bodyPr wrap="square" rtlCol="0">
            <a:spAutoFit/>
          </a:bodyPr>
          <a:lstStyle/>
          <a:p>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株式会社ワンベルウッズは、</a:t>
            </a:r>
            <a:r>
              <a:rPr kumimoji="1" lang="en-US" altLang="ja-JP" sz="1400" dirty="0">
                <a:latin typeface="BIZ UDゴシック" panose="020B0400000000000000" pitchFamily="49" charset="-128"/>
                <a:ea typeface="BIZ UDゴシック" panose="020B0400000000000000" pitchFamily="49" charset="-128"/>
              </a:rPr>
              <a:t>2009</a:t>
            </a:r>
            <a:r>
              <a:rPr kumimoji="1" lang="ja-JP" altLang="en-US" sz="1400" dirty="0">
                <a:latin typeface="BIZ UDゴシック" panose="020B0400000000000000" pitchFamily="49" charset="-128"/>
                <a:ea typeface="BIZ UDゴシック" panose="020B0400000000000000" pitchFamily="49" charset="-128"/>
              </a:rPr>
              <a:t>年よりプライバシーマークを取得、維持しております</a:t>
            </a:r>
            <a:endParaRPr kumimoji="1" lang="en-US" altLang="ja-JP" sz="14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04A8C7F5-6DE2-45DF-1935-834D43BBCE33}"/>
              </a:ext>
            </a:extLst>
          </p:cNvPr>
          <p:cNvPicPr>
            <a:picLocks noChangeAspect="1"/>
          </p:cNvPicPr>
          <p:nvPr/>
        </p:nvPicPr>
        <p:blipFill>
          <a:blip r:embed="rId3"/>
          <a:stretch>
            <a:fillRect/>
          </a:stretch>
        </p:blipFill>
        <p:spPr>
          <a:xfrm>
            <a:off x="8437755" y="5213518"/>
            <a:ext cx="694835" cy="634568"/>
          </a:xfrm>
          <a:prstGeom prst="rect">
            <a:avLst/>
          </a:prstGeom>
        </p:spPr>
      </p:pic>
      <p:pic>
        <p:nvPicPr>
          <p:cNvPr id="9" name="図 8">
            <a:extLst>
              <a:ext uri="{FF2B5EF4-FFF2-40B4-BE49-F238E27FC236}">
                <a16:creationId xmlns:a16="http://schemas.microsoft.com/office/drawing/2014/main" id="{EB3B75F5-FE59-7CF7-D66F-F9A99F17E88A}"/>
              </a:ext>
            </a:extLst>
          </p:cNvPr>
          <p:cNvPicPr>
            <a:picLocks noChangeAspect="1"/>
          </p:cNvPicPr>
          <p:nvPr/>
        </p:nvPicPr>
        <p:blipFill>
          <a:blip r:embed="rId4"/>
          <a:srcRect l="14063" t="12139" r="14172" b="11058"/>
          <a:stretch>
            <a:fillRect/>
          </a:stretch>
        </p:blipFill>
        <p:spPr>
          <a:xfrm>
            <a:off x="7422317" y="193675"/>
            <a:ext cx="703468" cy="752852"/>
          </a:xfrm>
          <a:prstGeom prst="rect">
            <a:avLst/>
          </a:prstGeom>
        </p:spPr>
      </p:pic>
      <p:sp>
        <p:nvSpPr>
          <p:cNvPr id="10" name="正方形/長方形 9">
            <a:extLst>
              <a:ext uri="{FF2B5EF4-FFF2-40B4-BE49-F238E27FC236}">
                <a16:creationId xmlns:a16="http://schemas.microsoft.com/office/drawing/2014/main" id="{4D11AC25-0ADD-D3BC-0180-A9D695AE06EB}"/>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a:t>
            </a:r>
          </a:p>
        </p:txBody>
      </p:sp>
    </p:spTree>
    <p:extLst>
      <p:ext uri="{BB962C8B-B14F-4D97-AF65-F5344CB8AC3E}">
        <p14:creationId xmlns:p14="http://schemas.microsoft.com/office/powerpoint/2010/main" val="1657461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964BD-FD3D-8545-528C-DDBAE8B06824}"/>
            </a:ext>
          </a:extLst>
        </p:cNvPr>
        <p:cNvGrpSpPr/>
        <p:nvPr/>
      </p:nvGrpSpPr>
      <p:grpSpPr>
        <a:xfrm>
          <a:off x="0" y="0"/>
          <a:ext cx="0" cy="0"/>
          <a:chOff x="0" y="0"/>
          <a:chExt cx="0" cy="0"/>
        </a:xfrm>
      </p:grpSpPr>
      <p:pic>
        <p:nvPicPr>
          <p:cNvPr id="20" name="図 19">
            <a:extLst>
              <a:ext uri="{FF2B5EF4-FFF2-40B4-BE49-F238E27FC236}">
                <a16:creationId xmlns:a16="http://schemas.microsoft.com/office/drawing/2014/main" id="{28C71A0A-68D3-B39F-67F8-A0FBC14A3E23}"/>
              </a:ext>
            </a:extLst>
          </p:cNvPr>
          <p:cNvPicPr>
            <a:picLocks noChangeAspect="1"/>
          </p:cNvPicPr>
          <p:nvPr/>
        </p:nvPicPr>
        <p:blipFill>
          <a:blip r:embed="rId2"/>
          <a:stretch>
            <a:fillRect/>
          </a:stretch>
        </p:blipFill>
        <p:spPr>
          <a:xfrm>
            <a:off x="6782963" y="1691219"/>
            <a:ext cx="2305054" cy="4998830"/>
          </a:xfrm>
          <a:prstGeom prst="rect">
            <a:avLst/>
          </a:prstGeom>
          <a:ln>
            <a:solidFill>
              <a:schemeClr val="tx1"/>
            </a:solidFill>
          </a:ln>
        </p:spPr>
      </p:pic>
      <p:pic>
        <p:nvPicPr>
          <p:cNvPr id="12" name="図 11">
            <a:extLst>
              <a:ext uri="{FF2B5EF4-FFF2-40B4-BE49-F238E27FC236}">
                <a16:creationId xmlns:a16="http://schemas.microsoft.com/office/drawing/2014/main" id="{21A56914-7A83-4620-F3BB-0562096ED7FB}"/>
              </a:ext>
            </a:extLst>
          </p:cNvPr>
          <p:cNvPicPr>
            <a:picLocks noChangeAspect="1"/>
          </p:cNvPicPr>
          <p:nvPr/>
        </p:nvPicPr>
        <p:blipFill>
          <a:blip r:embed="rId3"/>
          <a:stretch>
            <a:fillRect/>
          </a:stretch>
        </p:blipFill>
        <p:spPr>
          <a:xfrm>
            <a:off x="4342473" y="1719719"/>
            <a:ext cx="2152396" cy="1877758"/>
          </a:xfrm>
          <a:prstGeom prst="rect">
            <a:avLst/>
          </a:prstGeom>
          <a:ln>
            <a:solidFill>
              <a:schemeClr val="tx1"/>
            </a:solidFill>
          </a:ln>
        </p:spPr>
      </p:pic>
      <p:pic>
        <p:nvPicPr>
          <p:cNvPr id="7" name="図 6">
            <a:extLst>
              <a:ext uri="{FF2B5EF4-FFF2-40B4-BE49-F238E27FC236}">
                <a16:creationId xmlns:a16="http://schemas.microsoft.com/office/drawing/2014/main" id="{8C11BFF7-B989-C3C0-D12F-B0BC9149FE63}"/>
              </a:ext>
            </a:extLst>
          </p:cNvPr>
          <p:cNvPicPr>
            <a:picLocks noChangeAspect="1"/>
          </p:cNvPicPr>
          <p:nvPr/>
        </p:nvPicPr>
        <p:blipFill>
          <a:blip r:embed="rId4"/>
          <a:stretch>
            <a:fillRect/>
          </a:stretch>
        </p:blipFill>
        <p:spPr>
          <a:xfrm>
            <a:off x="1925345" y="1742014"/>
            <a:ext cx="2149402" cy="4690188"/>
          </a:xfrm>
          <a:prstGeom prst="rect">
            <a:avLst/>
          </a:prstGeom>
          <a:ln>
            <a:solidFill>
              <a:schemeClr val="tx1"/>
            </a:solidFill>
          </a:ln>
        </p:spPr>
      </p:pic>
      <p:sp>
        <p:nvSpPr>
          <p:cNvPr id="2" name="タイトル 1">
            <a:extLst>
              <a:ext uri="{FF2B5EF4-FFF2-40B4-BE49-F238E27FC236}">
                <a16:creationId xmlns:a16="http://schemas.microsoft.com/office/drawing/2014/main" id="{EAD91784-5010-F547-F782-72542A724FD8}"/>
              </a:ext>
            </a:extLst>
          </p:cNvPr>
          <p:cNvSpPr>
            <a:spLocks noGrp="1"/>
          </p:cNvSpPr>
          <p:nvPr>
            <p:ph type="title"/>
          </p:nvPr>
        </p:nvSpPr>
        <p:spPr>
          <a:xfrm>
            <a:off x="397192" y="551360"/>
            <a:ext cx="8222552" cy="743657"/>
          </a:xfrm>
        </p:spPr>
        <p:txBody>
          <a:bodyPr>
            <a:noAutofit/>
          </a:bodyPr>
          <a:lstStyle/>
          <a:p>
            <a:r>
              <a:rPr kumimoji="1" lang="ja-JP" altLang="en-US" dirty="0">
                <a:latin typeface="BIZ UDPゴシック" panose="020B0400000000000000" pitchFamily="50" charset="-128"/>
                <a:ea typeface="BIZ UDPゴシック" panose="020B0400000000000000" pitchFamily="50" charset="-128"/>
              </a:rPr>
              <a:t>❸新規パスワードで再ログイン</a:t>
            </a:r>
          </a:p>
        </p:txBody>
      </p:sp>
      <p:sp>
        <p:nvSpPr>
          <p:cNvPr id="17" name="矢印: 右 16">
            <a:extLst>
              <a:ext uri="{FF2B5EF4-FFF2-40B4-BE49-F238E27FC236}">
                <a16:creationId xmlns:a16="http://schemas.microsoft.com/office/drawing/2014/main" id="{A1B8EAC5-CFE5-4FF9-AA17-E154B8E14606}"/>
              </a:ext>
            </a:extLst>
          </p:cNvPr>
          <p:cNvSpPr/>
          <p:nvPr/>
        </p:nvSpPr>
        <p:spPr>
          <a:xfrm>
            <a:off x="4162181" y="3135654"/>
            <a:ext cx="409819" cy="1176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矢印: 右 17">
            <a:extLst>
              <a:ext uri="{FF2B5EF4-FFF2-40B4-BE49-F238E27FC236}">
                <a16:creationId xmlns:a16="http://schemas.microsoft.com/office/drawing/2014/main" id="{87AC22F3-6F7B-5E61-BF26-3C790C38C500}"/>
              </a:ext>
            </a:extLst>
          </p:cNvPr>
          <p:cNvSpPr/>
          <p:nvPr/>
        </p:nvSpPr>
        <p:spPr>
          <a:xfrm>
            <a:off x="6337515" y="3135654"/>
            <a:ext cx="409819" cy="11763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四角形: 角を丸くする 14">
            <a:extLst>
              <a:ext uri="{FF2B5EF4-FFF2-40B4-BE49-F238E27FC236}">
                <a16:creationId xmlns:a16="http://schemas.microsoft.com/office/drawing/2014/main" id="{6A80FA52-1E2D-6809-B43C-A55EE7088778}"/>
              </a:ext>
            </a:extLst>
          </p:cNvPr>
          <p:cNvSpPr/>
          <p:nvPr/>
        </p:nvSpPr>
        <p:spPr>
          <a:xfrm>
            <a:off x="1925345" y="1742014"/>
            <a:ext cx="345021" cy="317092"/>
          </a:xfrm>
          <a:prstGeom prst="roundRect">
            <a:avLst>
              <a:gd name="adj" fmla="val 5000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5" name="四角形: 角を丸くする 24">
            <a:extLst>
              <a:ext uri="{FF2B5EF4-FFF2-40B4-BE49-F238E27FC236}">
                <a16:creationId xmlns:a16="http://schemas.microsoft.com/office/drawing/2014/main" id="{7E5E78C8-5D6D-D254-9326-47CC28DEC09A}"/>
              </a:ext>
            </a:extLst>
          </p:cNvPr>
          <p:cNvSpPr/>
          <p:nvPr/>
        </p:nvSpPr>
        <p:spPr>
          <a:xfrm>
            <a:off x="4346671" y="2764223"/>
            <a:ext cx="1500008" cy="31709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テキスト プレースホルダー 2">
            <a:extLst>
              <a:ext uri="{FF2B5EF4-FFF2-40B4-BE49-F238E27FC236}">
                <a16:creationId xmlns:a16="http://schemas.microsoft.com/office/drawing/2014/main" id="{6F2D0B50-52B0-7AED-66A2-DF0ED8AB302E}"/>
              </a:ext>
            </a:extLst>
          </p:cNvPr>
          <p:cNvSpPr txBox="1">
            <a:spLocks/>
          </p:cNvSpPr>
          <p:nvPr/>
        </p:nvSpPr>
        <p:spPr>
          <a:xfrm>
            <a:off x="155305" y="1670069"/>
            <a:ext cx="2448137" cy="11738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一旦アプリを終了し</a:t>
            </a:r>
            <a:br>
              <a:rPr lang="en-US" altLang="ja-JP" sz="1500" dirty="0">
                <a:latin typeface="BIZ UDPゴシック" panose="020B0400000000000000" pitchFamily="50" charset="-128"/>
                <a:ea typeface="BIZ UDPゴシック" panose="020B0400000000000000" pitchFamily="50" charset="-128"/>
              </a:rPr>
            </a:br>
            <a:r>
              <a:rPr lang="ja-JP" altLang="en-US" sz="1500" dirty="0">
                <a:latin typeface="BIZ UDPゴシック" panose="020B0400000000000000" pitchFamily="50" charset="-128"/>
                <a:ea typeface="BIZ UDPゴシック" panose="020B0400000000000000" pitchFamily="50" charset="-128"/>
              </a:rPr>
              <a:t>新しいパスワードで</a:t>
            </a:r>
            <a:endParaRPr lang="en-US" altLang="ja-JP" sz="1500" dirty="0">
              <a:latin typeface="BIZ UDPゴシック" panose="020B0400000000000000" pitchFamily="50" charset="-128"/>
              <a:ea typeface="BIZ UDPゴシック" panose="020B0400000000000000" pitchFamily="50" charset="-128"/>
            </a:endParaRPr>
          </a:p>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ログインします。</a:t>
            </a:r>
          </a:p>
        </p:txBody>
      </p:sp>
      <p:sp>
        <p:nvSpPr>
          <p:cNvPr id="29" name="四角形: 角を丸くする 28">
            <a:extLst>
              <a:ext uri="{FF2B5EF4-FFF2-40B4-BE49-F238E27FC236}">
                <a16:creationId xmlns:a16="http://schemas.microsoft.com/office/drawing/2014/main" id="{73F386DC-5919-2E7C-6968-2643AC4AB811}"/>
              </a:ext>
            </a:extLst>
          </p:cNvPr>
          <p:cNvSpPr/>
          <p:nvPr/>
        </p:nvSpPr>
        <p:spPr>
          <a:xfrm>
            <a:off x="6987849" y="4976571"/>
            <a:ext cx="1849771" cy="31388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0" name="テキスト ボックス 29">
            <a:extLst>
              <a:ext uri="{FF2B5EF4-FFF2-40B4-BE49-F238E27FC236}">
                <a16:creationId xmlns:a16="http://schemas.microsoft.com/office/drawing/2014/main" id="{C6C66FF0-6452-DA01-0B15-9E717DBEB647}"/>
              </a:ext>
            </a:extLst>
          </p:cNvPr>
          <p:cNvSpPr txBox="1"/>
          <p:nvPr/>
        </p:nvSpPr>
        <p:spPr>
          <a:xfrm rot="13197037">
            <a:off x="2016594" y="1840398"/>
            <a:ext cx="649226" cy="507831"/>
          </a:xfrm>
          <a:prstGeom prst="rect">
            <a:avLst/>
          </a:prstGeom>
          <a:noFill/>
        </p:spPr>
        <p:txBody>
          <a:bodyPr wrap="square" rtlCol="0">
            <a:spAutoFit/>
          </a:bodyPr>
          <a:lstStyle/>
          <a:p>
            <a:r>
              <a:rPr kumimoji="1" lang="ja-JP" altLang="en-US" sz="2700" dirty="0"/>
              <a:t>👉</a:t>
            </a:r>
          </a:p>
        </p:txBody>
      </p:sp>
      <p:sp>
        <p:nvSpPr>
          <p:cNvPr id="31" name="テキスト ボックス 30">
            <a:extLst>
              <a:ext uri="{FF2B5EF4-FFF2-40B4-BE49-F238E27FC236}">
                <a16:creationId xmlns:a16="http://schemas.microsoft.com/office/drawing/2014/main" id="{9DD77236-DD62-53EB-E9F8-F58244F3345A}"/>
              </a:ext>
            </a:extLst>
          </p:cNvPr>
          <p:cNvSpPr txBox="1"/>
          <p:nvPr/>
        </p:nvSpPr>
        <p:spPr>
          <a:xfrm rot="13197037">
            <a:off x="3283195" y="4512170"/>
            <a:ext cx="649226" cy="507831"/>
          </a:xfrm>
          <a:prstGeom prst="rect">
            <a:avLst/>
          </a:prstGeom>
          <a:noFill/>
        </p:spPr>
        <p:txBody>
          <a:bodyPr wrap="square" rtlCol="0">
            <a:spAutoFit/>
          </a:bodyPr>
          <a:lstStyle/>
          <a:p>
            <a:r>
              <a:rPr kumimoji="1" lang="ja-JP" altLang="en-US" sz="2700" dirty="0"/>
              <a:t>👉</a:t>
            </a:r>
          </a:p>
        </p:txBody>
      </p:sp>
      <p:sp>
        <p:nvSpPr>
          <p:cNvPr id="32" name="テキスト ボックス 31">
            <a:extLst>
              <a:ext uri="{FF2B5EF4-FFF2-40B4-BE49-F238E27FC236}">
                <a16:creationId xmlns:a16="http://schemas.microsoft.com/office/drawing/2014/main" id="{800E959D-781E-ADF8-358E-1A535E6A7A56}"/>
              </a:ext>
            </a:extLst>
          </p:cNvPr>
          <p:cNvSpPr txBox="1"/>
          <p:nvPr/>
        </p:nvSpPr>
        <p:spPr>
          <a:xfrm rot="13197037">
            <a:off x="5212391" y="2802396"/>
            <a:ext cx="649226" cy="507831"/>
          </a:xfrm>
          <a:prstGeom prst="rect">
            <a:avLst/>
          </a:prstGeom>
          <a:noFill/>
        </p:spPr>
        <p:txBody>
          <a:bodyPr wrap="square" rtlCol="0">
            <a:spAutoFit/>
          </a:bodyPr>
          <a:lstStyle/>
          <a:p>
            <a:r>
              <a:rPr kumimoji="1" lang="ja-JP" altLang="en-US" sz="2700" dirty="0"/>
              <a:t>👉</a:t>
            </a:r>
          </a:p>
        </p:txBody>
      </p:sp>
      <p:sp>
        <p:nvSpPr>
          <p:cNvPr id="33" name="テキスト プレースホルダー 2">
            <a:extLst>
              <a:ext uri="{FF2B5EF4-FFF2-40B4-BE49-F238E27FC236}">
                <a16:creationId xmlns:a16="http://schemas.microsoft.com/office/drawing/2014/main" id="{DB873E5B-0D84-DCFC-96E4-E2EFDCF10565}"/>
              </a:ext>
            </a:extLst>
          </p:cNvPr>
          <p:cNvSpPr txBox="1">
            <a:spLocks/>
          </p:cNvSpPr>
          <p:nvPr/>
        </p:nvSpPr>
        <p:spPr>
          <a:xfrm>
            <a:off x="5065890" y="4392904"/>
            <a:ext cx="2448137" cy="153929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団体ＩＤと</a:t>
            </a:r>
            <a:endParaRPr lang="en-US" altLang="ja-JP" sz="1500" dirty="0">
              <a:latin typeface="BIZ UDPゴシック" panose="020B0400000000000000" pitchFamily="50" charset="-128"/>
              <a:ea typeface="BIZ UDPゴシック" panose="020B0400000000000000" pitchFamily="50" charset="-128"/>
            </a:endParaRPr>
          </a:p>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ユーザーＩＤ</a:t>
            </a:r>
            <a:endParaRPr lang="en-US" altLang="ja-JP" sz="1500" dirty="0">
              <a:latin typeface="BIZ UDPゴシック" panose="020B0400000000000000" pitchFamily="50" charset="-128"/>
              <a:ea typeface="BIZ UDPゴシック" panose="020B0400000000000000" pitchFamily="50" charset="-128"/>
            </a:endParaRPr>
          </a:p>
          <a:p>
            <a:pPr marL="0" indent="0">
              <a:lnSpc>
                <a:spcPct val="110000"/>
              </a:lnSpc>
              <a:buNone/>
            </a:pPr>
            <a:r>
              <a:rPr lang="ja-JP" altLang="en-US" sz="1500" dirty="0">
                <a:latin typeface="BIZ UDPゴシック" panose="020B0400000000000000" pitchFamily="50" charset="-128"/>
                <a:ea typeface="BIZ UDPゴシック" panose="020B0400000000000000" pitchFamily="50" charset="-128"/>
              </a:rPr>
              <a:t>自身で設定し</a:t>
            </a:r>
            <a:br>
              <a:rPr lang="en-US" altLang="ja-JP" sz="1500" dirty="0">
                <a:latin typeface="BIZ UDPゴシック" panose="020B0400000000000000" pitchFamily="50" charset="-128"/>
                <a:ea typeface="BIZ UDPゴシック" panose="020B0400000000000000" pitchFamily="50" charset="-128"/>
              </a:rPr>
            </a:br>
            <a:r>
              <a:rPr lang="ja-JP" altLang="en-US" sz="1500" dirty="0">
                <a:latin typeface="BIZ UDPゴシック" panose="020B0400000000000000" pitchFamily="50" charset="-128"/>
                <a:ea typeface="BIZ UDPゴシック" panose="020B0400000000000000" pitchFamily="50" charset="-128"/>
              </a:rPr>
              <a:t>パスワードでログイン</a:t>
            </a:r>
          </a:p>
        </p:txBody>
      </p:sp>
      <p:sp>
        <p:nvSpPr>
          <p:cNvPr id="4" name="テキスト ボックス 3">
            <a:extLst>
              <a:ext uri="{FF2B5EF4-FFF2-40B4-BE49-F238E27FC236}">
                <a16:creationId xmlns:a16="http://schemas.microsoft.com/office/drawing/2014/main" id="{57C32156-4739-03C5-46C6-5A253055F4BA}"/>
              </a:ext>
            </a:extLst>
          </p:cNvPr>
          <p:cNvSpPr txBox="1"/>
          <p:nvPr/>
        </p:nvSpPr>
        <p:spPr>
          <a:xfrm>
            <a:off x="3389377" y="6399913"/>
            <a:ext cx="5632704" cy="369332"/>
          </a:xfrm>
          <a:prstGeom prst="rect">
            <a:avLst/>
          </a:prstGeom>
          <a:noFill/>
        </p:spPr>
        <p:txBody>
          <a:bodyPr wrap="square" rtlCol="0">
            <a:spAutoFit/>
          </a:bodyP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☑次回から自動ログインする　</a:t>
            </a:r>
            <a:r>
              <a:rPr kumimoji="1" lang="ja-JP" altLang="en-US" dirty="0">
                <a:latin typeface="BIZ UDPゴシック" panose="020B0400000000000000" pitchFamily="50" charset="-128"/>
                <a:ea typeface="BIZ UDPゴシック" panose="020B0400000000000000" pitchFamily="50" charset="-128"/>
              </a:rPr>
              <a:t>にチェック忘れずに</a:t>
            </a:r>
          </a:p>
        </p:txBody>
      </p:sp>
      <p:pic>
        <p:nvPicPr>
          <p:cNvPr id="9" name="図 8">
            <a:extLst>
              <a:ext uri="{FF2B5EF4-FFF2-40B4-BE49-F238E27FC236}">
                <a16:creationId xmlns:a16="http://schemas.microsoft.com/office/drawing/2014/main" id="{58C7BF16-9A69-11B7-931F-698D0E8CBADA}"/>
              </a:ext>
            </a:extLst>
          </p:cNvPr>
          <p:cNvPicPr>
            <a:picLocks noChangeAspect="1"/>
          </p:cNvPicPr>
          <p:nvPr/>
        </p:nvPicPr>
        <p:blipFill>
          <a:blip r:embed="rId5"/>
          <a:stretch>
            <a:fillRect/>
          </a:stretch>
        </p:blipFill>
        <p:spPr>
          <a:xfrm>
            <a:off x="1961897" y="2318493"/>
            <a:ext cx="1788236" cy="3504942"/>
          </a:xfrm>
          <a:prstGeom prst="rect">
            <a:avLst/>
          </a:prstGeom>
        </p:spPr>
      </p:pic>
      <p:sp>
        <p:nvSpPr>
          <p:cNvPr id="10" name="四角形: 角を丸くする 9">
            <a:extLst>
              <a:ext uri="{FF2B5EF4-FFF2-40B4-BE49-F238E27FC236}">
                <a16:creationId xmlns:a16="http://schemas.microsoft.com/office/drawing/2014/main" id="{0E3F6350-0256-C5BA-849C-E8A1B2871B60}"/>
              </a:ext>
            </a:extLst>
          </p:cNvPr>
          <p:cNvSpPr/>
          <p:nvPr/>
        </p:nvSpPr>
        <p:spPr>
          <a:xfrm>
            <a:off x="1958598" y="5061429"/>
            <a:ext cx="1500008" cy="31709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正方形/長方形 22">
            <a:extLst>
              <a:ext uri="{FF2B5EF4-FFF2-40B4-BE49-F238E27FC236}">
                <a16:creationId xmlns:a16="http://schemas.microsoft.com/office/drawing/2014/main" id="{A2C54633-759E-785D-798A-2374C08FA9F7}"/>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１９</a:t>
            </a:r>
          </a:p>
        </p:txBody>
      </p:sp>
      <p:pic>
        <p:nvPicPr>
          <p:cNvPr id="26" name="図 25">
            <a:extLst>
              <a:ext uri="{FF2B5EF4-FFF2-40B4-BE49-F238E27FC236}">
                <a16:creationId xmlns:a16="http://schemas.microsoft.com/office/drawing/2014/main" id="{0136F29E-AC3D-0C9E-7518-AB9735BA13FA}"/>
              </a:ext>
            </a:extLst>
          </p:cNvPr>
          <p:cNvPicPr>
            <a:picLocks noChangeAspect="1"/>
          </p:cNvPicPr>
          <p:nvPr/>
        </p:nvPicPr>
        <p:blipFill>
          <a:blip r:embed="rId6"/>
          <a:srcRect l="14063" t="12139" r="14172" b="11058"/>
          <a:stretch>
            <a:fillRect/>
          </a:stretch>
        </p:blipFill>
        <p:spPr>
          <a:xfrm>
            <a:off x="7619537" y="9522"/>
            <a:ext cx="605485" cy="647990"/>
          </a:xfrm>
          <a:prstGeom prst="rect">
            <a:avLst/>
          </a:prstGeom>
        </p:spPr>
      </p:pic>
    </p:spTree>
    <p:extLst>
      <p:ext uri="{BB962C8B-B14F-4D97-AF65-F5344CB8AC3E}">
        <p14:creationId xmlns:p14="http://schemas.microsoft.com/office/powerpoint/2010/main" val="261045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15583-C74D-93D7-4E40-441741C36B9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D0502F2-47FA-0D4C-15CA-8D7B1B33FB54}"/>
              </a:ext>
            </a:extLst>
          </p:cNvPr>
          <p:cNvSpPr>
            <a:spLocks noGrp="1"/>
          </p:cNvSpPr>
          <p:nvPr>
            <p:ph type="title"/>
          </p:nvPr>
        </p:nvSpPr>
        <p:spPr>
          <a:xfrm>
            <a:off x="247361" y="1112904"/>
            <a:ext cx="8649278" cy="3976332"/>
          </a:xfrm>
        </p:spPr>
        <p:txBody>
          <a:bodyPr>
            <a:no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・ホーム画面について</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・お知らせ連絡帳について</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・デジタル回覧板について</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・みんな掲示板について</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（自治会版では「みんなの投稿ボックス」）</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・トーク</a:t>
            </a:r>
          </a:p>
        </p:txBody>
      </p:sp>
      <p:sp>
        <p:nvSpPr>
          <p:cNvPr id="3" name="正方形/長方形 2">
            <a:extLst>
              <a:ext uri="{FF2B5EF4-FFF2-40B4-BE49-F238E27FC236}">
                <a16:creationId xmlns:a16="http://schemas.microsoft.com/office/drawing/2014/main" id="{DE4C0917-60CC-EED2-57B8-4B06CCB8F3FB}"/>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２０</a:t>
            </a:r>
          </a:p>
        </p:txBody>
      </p:sp>
      <p:pic>
        <p:nvPicPr>
          <p:cNvPr id="4" name="図 3">
            <a:extLst>
              <a:ext uri="{FF2B5EF4-FFF2-40B4-BE49-F238E27FC236}">
                <a16:creationId xmlns:a16="http://schemas.microsoft.com/office/drawing/2014/main" id="{0F35D925-A0BB-B10A-7DF3-C2730FC5A767}"/>
              </a:ext>
            </a:extLst>
          </p:cNvPr>
          <p:cNvPicPr>
            <a:picLocks noChangeAspect="1"/>
          </p:cNvPicPr>
          <p:nvPr/>
        </p:nvPicPr>
        <p:blipFill>
          <a:blip r:embed="rId2"/>
          <a:srcRect l="14063" t="12139" r="14172" b="11058"/>
          <a:stretch>
            <a:fillRect/>
          </a:stretch>
        </p:blipFill>
        <p:spPr>
          <a:xfrm>
            <a:off x="7411961" y="9521"/>
            <a:ext cx="813062" cy="870139"/>
          </a:xfrm>
          <a:prstGeom prst="rect">
            <a:avLst/>
          </a:prstGeom>
        </p:spPr>
      </p:pic>
    </p:spTree>
    <p:extLst>
      <p:ext uri="{BB962C8B-B14F-4D97-AF65-F5344CB8AC3E}">
        <p14:creationId xmlns:p14="http://schemas.microsoft.com/office/powerpoint/2010/main" val="140359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97AA0-2B84-F6DD-211C-9FAF40663C6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665E47D-4869-6C81-C059-AA3F5AD94300}"/>
              </a:ext>
            </a:extLst>
          </p:cNvPr>
          <p:cNvSpPr>
            <a:spLocks noGrp="1"/>
          </p:cNvSpPr>
          <p:nvPr>
            <p:ph type="title"/>
          </p:nvPr>
        </p:nvSpPr>
        <p:spPr>
          <a:xfrm>
            <a:off x="356177" y="549487"/>
            <a:ext cx="8169852" cy="739948"/>
          </a:xfrm>
        </p:spPr>
        <p:txBody>
          <a:bodyPr>
            <a:normAutofit fontScale="90000"/>
          </a:bodyPr>
          <a:lstStyle/>
          <a:p>
            <a:r>
              <a:rPr lang="ja-JP" altLang="en-US" dirty="0">
                <a:solidFill>
                  <a:srgbClr val="FF0000"/>
                </a:solidFill>
                <a:latin typeface="BIZ UDPゴシック" panose="020B0400000000000000" pitchFamily="50" charset="-128"/>
                <a:ea typeface="BIZ UDPゴシック" panose="020B0400000000000000" pitchFamily="50" charset="-128"/>
              </a:rPr>
              <a:t>トーク</a:t>
            </a:r>
            <a:r>
              <a:rPr lang="ja-JP" altLang="en-US" dirty="0">
                <a:latin typeface="BIZ UDPゴシック" panose="020B0400000000000000" pitchFamily="50" charset="-128"/>
                <a:ea typeface="BIZ UDPゴシック" panose="020B0400000000000000" pitchFamily="50" charset="-128"/>
              </a:rPr>
              <a:t>は</a:t>
            </a:r>
            <a:r>
              <a:rPr lang="en-US" altLang="ja-JP" dirty="0">
                <a:solidFill>
                  <a:srgbClr val="FF0000"/>
                </a:solidFill>
                <a:latin typeface="BIZ UDPゴシック" panose="020B0400000000000000" pitchFamily="50" charset="-128"/>
                <a:ea typeface="BIZ UDPゴシック" panose="020B0400000000000000" pitchFamily="50" charset="-128"/>
              </a:rPr>
              <a:t>2</a:t>
            </a:r>
            <a:r>
              <a:rPr lang="ja-JP" altLang="en-US" dirty="0">
                <a:solidFill>
                  <a:srgbClr val="FF0000"/>
                </a:solidFill>
                <a:latin typeface="BIZ UDPゴシック" panose="020B0400000000000000" pitchFamily="50" charset="-128"/>
                <a:ea typeface="BIZ UDPゴシック" panose="020B0400000000000000" pitchFamily="50" charset="-128"/>
              </a:rPr>
              <a:t>種</a:t>
            </a:r>
            <a:r>
              <a:rPr lang="ja-JP" altLang="en-US" dirty="0">
                <a:latin typeface="BIZ UDPゴシック" panose="020B0400000000000000" pitchFamily="50" charset="-128"/>
                <a:ea typeface="BIZ UDPゴシック" panose="020B0400000000000000" pitchFamily="50" charset="-128"/>
              </a:rPr>
              <a:t>類</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　（</a:t>
            </a:r>
            <a:r>
              <a:rPr lang="ja-JP" altLang="en-US" dirty="0">
                <a:solidFill>
                  <a:srgbClr val="FF0000"/>
                </a:solidFill>
                <a:latin typeface="BIZ UDPゴシック" panose="020B0400000000000000" pitchFamily="50" charset="-128"/>
                <a:ea typeface="BIZ UDPゴシック" panose="020B0400000000000000" pitchFamily="50" charset="-128"/>
              </a:rPr>
              <a:t>個別</a:t>
            </a:r>
            <a:r>
              <a:rPr lang="ja-JP" altLang="en-US" dirty="0">
                <a:latin typeface="BIZ UDPゴシック" panose="020B0400000000000000" pitchFamily="50" charset="-128"/>
                <a:ea typeface="BIZ UDPゴシック" panose="020B0400000000000000" pitchFamily="50" charset="-128"/>
              </a:rPr>
              <a:t>トークと</a:t>
            </a:r>
            <a:r>
              <a:rPr lang="ja-JP" altLang="en-US" dirty="0">
                <a:solidFill>
                  <a:srgbClr val="FF0000"/>
                </a:solidFill>
                <a:latin typeface="BIZ UDPゴシック" panose="020B0400000000000000" pitchFamily="50" charset="-128"/>
                <a:ea typeface="BIZ UDPゴシック" panose="020B0400000000000000" pitchFamily="50" charset="-128"/>
              </a:rPr>
              <a:t>グループ</a:t>
            </a:r>
            <a:r>
              <a:rPr lang="ja-JP" altLang="en-US" dirty="0">
                <a:latin typeface="BIZ UDPゴシック" panose="020B0400000000000000" pitchFamily="50" charset="-128"/>
                <a:ea typeface="BIZ UDPゴシック" panose="020B0400000000000000" pitchFamily="50" charset="-128"/>
              </a:rPr>
              <a:t>トーク）</a:t>
            </a:r>
            <a:endParaRPr kumimoji="1" lang="ja-JP" altLang="en-US"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D7CAF82A-D910-D51C-628B-B99E394E9B39}"/>
              </a:ext>
            </a:extLst>
          </p:cNvPr>
          <p:cNvPicPr>
            <a:picLocks noChangeAspect="1"/>
          </p:cNvPicPr>
          <p:nvPr/>
        </p:nvPicPr>
        <p:blipFill>
          <a:blip r:embed="rId2"/>
          <a:srcRect t="15812" b="18812"/>
          <a:stretch>
            <a:fillRect/>
          </a:stretch>
        </p:blipFill>
        <p:spPr>
          <a:xfrm>
            <a:off x="551796" y="4155653"/>
            <a:ext cx="2410487" cy="1575885"/>
          </a:xfrm>
          <a:prstGeom prst="rect">
            <a:avLst/>
          </a:prstGeom>
        </p:spPr>
      </p:pic>
      <p:pic>
        <p:nvPicPr>
          <p:cNvPr id="6" name="図 5">
            <a:extLst>
              <a:ext uri="{FF2B5EF4-FFF2-40B4-BE49-F238E27FC236}">
                <a16:creationId xmlns:a16="http://schemas.microsoft.com/office/drawing/2014/main" id="{5CBA628C-5EC9-EA0E-98CC-58F80EC3F4D0}"/>
              </a:ext>
            </a:extLst>
          </p:cNvPr>
          <p:cNvPicPr>
            <a:picLocks noChangeAspect="1"/>
          </p:cNvPicPr>
          <p:nvPr/>
        </p:nvPicPr>
        <p:blipFill>
          <a:blip r:embed="rId3"/>
          <a:stretch>
            <a:fillRect/>
          </a:stretch>
        </p:blipFill>
        <p:spPr>
          <a:xfrm>
            <a:off x="882899" y="1754325"/>
            <a:ext cx="1748282" cy="1748282"/>
          </a:xfrm>
          <a:prstGeom prst="rect">
            <a:avLst/>
          </a:prstGeom>
        </p:spPr>
      </p:pic>
      <p:pic>
        <p:nvPicPr>
          <p:cNvPr id="7" name="図 6">
            <a:extLst>
              <a:ext uri="{FF2B5EF4-FFF2-40B4-BE49-F238E27FC236}">
                <a16:creationId xmlns:a16="http://schemas.microsoft.com/office/drawing/2014/main" id="{1433A03C-DBF1-5687-4CF1-48ECC834A3C7}"/>
              </a:ext>
            </a:extLst>
          </p:cNvPr>
          <p:cNvPicPr>
            <a:picLocks noChangeAspect="1"/>
          </p:cNvPicPr>
          <p:nvPr/>
        </p:nvPicPr>
        <p:blipFill>
          <a:blip r:embed="rId3"/>
          <a:stretch>
            <a:fillRect/>
          </a:stretch>
        </p:blipFill>
        <p:spPr>
          <a:xfrm>
            <a:off x="6586898" y="2059461"/>
            <a:ext cx="1748282" cy="1748282"/>
          </a:xfrm>
          <a:prstGeom prst="rect">
            <a:avLst/>
          </a:prstGeom>
        </p:spPr>
      </p:pic>
      <p:pic>
        <p:nvPicPr>
          <p:cNvPr id="8" name="図 7">
            <a:extLst>
              <a:ext uri="{FF2B5EF4-FFF2-40B4-BE49-F238E27FC236}">
                <a16:creationId xmlns:a16="http://schemas.microsoft.com/office/drawing/2014/main" id="{CAA30688-13C5-E366-F517-1E80BCEBF5B5}"/>
              </a:ext>
            </a:extLst>
          </p:cNvPr>
          <p:cNvPicPr>
            <a:picLocks noChangeAspect="1"/>
          </p:cNvPicPr>
          <p:nvPr/>
        </p:nvPicPr>
        <p:blipFill>
          <a:blip r:embed="rId2"/>
          <a:srcRect t="15812" b="18812"/>
          <a:stretch>
            <a:fillRect/>
          </a:stretch>
        </p:blipFill>
        <p:spPr>
          <a:xfrm>
            <a:off x="6331868" y="4174103"/>
            <a:ext cx="2498489" cy="1633418"/>
          </a:xfrm>
          <a:prstGeom prst="rect">
            <a:avLst/>
          </a:prstGeom>
        </p:spPr>
      </p:pic>
      <p:pic>
        <p:nvPicPr>
          <p:cNvPr id="9" name="図 8">
            <a:extLst>
              <a:ext uri="{FF2B5EF4-FFF2-40B4-BE49-F238E27FC236}">
                <a16:creationId xmlns:a16="http://schemas.microsoft.com/office/drawing/2014/main" id="{87A23C16-B6B4-AF13-02C6-368EDCB06282}"/>
              </a:ext>
            </a:extLst>
          </p:cNvPr>
          <p:cNvPicPr>
            <a:picLocks noChangeAspect="1"/>
          </p:cNvPicPr>
          <p:nvPr/>
        </p:nvPicPr>
        <p:blipFill>
          <a:blip r:embed="rId4"/>
          <a:stretch>
            <a:fillRect/>
          </a:stretch>
        </p:blipFill>
        <p:spPr>
          <a:xfrm>
            <a:off x="3332671" y="2335606"/>
            <a:ext cx="2216861" cy="629259"/>
          </a:xfrm>
          <a:prstGeom prst="rect">
            <a:avLst/>
          </a:prstGeom>
        </p:spPr>
      </p:pic>
      <p:pic>
        <p:nvPicPr>
          <p:cNvPr id="10" name="図 9">
            <a:extLst>
              <a:ext uri="{FF2B5EF4-FFF2-40B4-BE49-F238E27FC236}">
                <a16:creationId xmlns:a16="http://schemas.microsoft.com/office/drawing/2014/main" id="{894C997E-B009-5CBB-9C8A-31599C76123A}"/>
              </a:ext>
            </a:extLst>
          </p:cNvPr>
          <p:cNvPicPr>
            <a:picLocks noChangeAspect="1"/>
          </p:cNvPicPr>
          <p:nvPr/>
        </p:nvPicPr>
        <p:blipFill>
          <a:blip r:embed="rId4"/>
          <a:stretch>
            <a:fillRect/>
          </a:stretch>
        </p:blipFill>
        <p:spPr>
          <a:xfrm>
            <a:off x="3310636" y="4377909"/>
            <a:ext cx="2260933" cy="641769"/>
          </a:xfrm>
          <a:prstGeom prst="rect">
            <a:avLst/>
          </a:prstGeom>
        </p:spPr>
      </p:pic>
      <p:sp>
        <p:nvSpPr>
          <p:cNvPr id="11" name="テキスト ボックス 10">
            <a:extLst>
              <a:ext uri="{FF2B5EF4-FFF2-40B4-BE49-F238E27FC236}">
                <a16:creationId xmlns:a16="http://schemas.microsoft.com/office/drawing/2014/main" id="{79EBCE6F-859F-EEB7-D2C5-EF52F6827D82}"/>
              </a:ext>
            </a:extLst>
          </p:cNvPr>
          <p:cNvSpPr txBox="1"/>
          <p:nvPr/>
        </p:nvSpPr>
        <p:spPr>
          <a:xfrm>
            <a:off x="3287108" y="3267417"/>
            <a:ext cx="2643862" cy="323165"/>
          </a:xfrm>
          <a:prstGeom prst="rect">
            <a:avLst/>
          </a:prstGeom>
          <a:noFill/>
        </p:spPr>
        <p:txBody>
          <a:bodyPr wrap="square" rtlCol="0">
            <a:spAutoFit/>
          </a:bodyPr>
          <a:lstStyle/>
          <a:p>
            <a:r>
              <a:rPr kumimoji="1" lang="en-US" altLang="ja-JP" sz="1500" dirty="0">
                <a:latin typeface="BIZ UDPゴシック" panose="020B0400000000000000" pitchFamily="50" charset="-128"/>
                <a:ea typeface="BIZ UDPゴシック" panose="020B0400000000000000" pitchFamily="50" charset="-128"/>
              </a:rPr>
              <a:t>1</a:t>
            </a:r>
            <a:r>
              <a:rPr kumimoji="1" lang="ja-JP" altLang="en-US" sz="1500" dirty="0">
                <a:latin typeface="BIZ UDPゴシック" panose="020B0400000000000000" pitchFamily="50" charset="-128"/>
                <a:ea typeface="BIZ UDPゴシック" panose="020B0400000000000000" pitchFamily="50" charset="-128"/>
              </a:rPr>
              <a:t>対１のやりとりができます</a:t>
            </a:r>
          </a:p>
        </p:txBody>
      </p:sp>
      <p:sp>
        <p:nvSpPr>
          <p:cNvPr id="13" name="テキスト ボックス 12">
            <a:extLst>
              <a:ext uri="{FF2B5EF4-FFF2-40B4-BE49-F238E27FC236}">
                <a16:creationId xmlns:a16="http://schemas.microsoft.com/office/drawing/2014/main" id="{F2FF6BC0-5875-6289-C637-A67DF5AE0CAA}"/>
              </a:ext>
            </a:extLst>
          </p:cNvPr>
          <p:cNvSpPr txBox="1"/>
          <p:nvPr/>
        </p:nvSpPr>
        <p:spPr>
          <a:xfrm>
            <a:off x="3838815" y="1467521"/>
            <a:ext cx="5496166" cy="323165"/>
          </a:xfrm>
          <a:prstGeom prst="rect">
            <a:avLst/>
          </a:prstGeom>
          <a:noFill/>
        </p:spPr>
        <p:txBody>
          <a:bodyPr wrap="square" rtlCol="0">
            <a:spAutoFit/>
          </a:bodyPr>
          <a:lstStyle/>
          <a:p>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トークメンバー以外は、通信内容を見ることはできません</a:t>
            </a:r>
          </a:p>
        </p:txBody>
      </p:sp>
      <p:sp>
        <p:nvSpPr>
          <p:cNvPr id="14" name="テキスト ボックス 13">
            <a:extLst>
              <a:ext uri="{FF2B5EF4-FFF2-40B4-BE49-F238E27FC236}">
                <a16:creationId xmlns:a16="http://schemas.microsoft.com/office/drawing/2014/main" id="{8B4000B3-A4BC-5507-0CED-FE892DA7773A}"/>
              </a:ext>
            </a:extLst>
          </p:cNvPr>
          <p:cNvSpPr txBox="1"/>
          <p:nvPr/>
        </p:nvSpPr>
        <p:spPr>
          <a:xfrm>
            <a:off x="3194716" y="5339123"/>
            <a:ext cx="2643862" cy="784830"/>
          </a:xfrm>
          <a:prstGeom prst="rect">
            <a:avLst/>
          </a:prstGeom>
          <a:noFill/>
        </p:spPr>
        <p:txBody>
          <a:bodyPr wrap="square" rtlCol="0">
            <a:spAutoFit/>
          </a:bodyPr>
          <a:lstStyle/>
          <a:p>
            <a:pPr algn="ctr"/>
            <a:r>
              <a:rPr kumimoji="1" lang="ja-JP" altLang="en-US" sz="1500" dirty="0">
                <a:latin typeface="BIZ UDPゴシック" panose="020B0400000000000000" pitchFamily="50" charset="-128"/>
                <a:ea typeface="BIZ UDPゴシック" panose="020B0400000000000000" pitchFamily="50" charset="-128"/>
              </a:rPr>
              <a:t>地区・地域単位などで</a:t>
            </a:r>
            <a:endParaRPr kumimoji="1" lang="en-US" altLang="ja-JP" sz="1500" dirty="0">
              <a:latin typeface="BIZ UDPゴシック" panose="020B0400000000000000" pitchFamily="50" charset="-128"/>
              <a:ea typeface="BIZ UDPゴシック" panose="020B0400000000000000" pitchFamily="50" charset="-128"/>
            </a:endParaRPr>
          </a:p>
          <a:p>
            <a:pPr algn="ctr"/>
            <a:r>
              <a:rPr kumimoji="1" lang="ja-JP" altLang="en-US" sz="1500" dirty="0">
                <a:latin typeface="BIZ UDPゴシック" panose="020B0400000000000000" pitchFamily="50" charset="-128"/>
                <a:ea typeface="BIZ UDPゴシック" panose="020B0400000000000000" pitchFamily="50" charset="-128"/>
              </a:rPr>
              <a:t>グループトークができます</a:t>
            </a:r>
            <a:endParaRPr kumimoji="1" lang="en-US" altLang="ja-JP" sz="1500" dirty="0">
              <a:latin typeface="BIZ UDPゴシック" panose="020B0400000000000000" pitchFamily="50" charset="-128"/>
              <a:ea typeface="BIZ UDPゴシック" panose="020B0400000000000000" pitchFamily="50" charset="-128"/>
            </a:endParaRPr>
          </a:p>
          <a:p>
            <a:pPr algn="ctr"/>
            <a:r>
              <a:rPr kumimoji="1" lang="ja-JP" altLang="en-US" sz="1500" dirty="0">
                <a:solidFill>
                  <a:srgbClr val="FF0000"/>
                </a:solidFill>
                <a:latin typeface="BIZ UDPゴシック" panose="020B0400000000000000" pitchFamily="50" charset="-128"/>
                <a:ea typeface="BIZ UDPゴシック" panose="020B0400000000000000" pitchFamily="50" charset="-128"/>
              </a:rPr>
              <a:t>（情報共有が容易になる）</a:t>
            </a:r>
          </a:p>
        </p:txBody>
      </p:sp>
      <p:sp>
        <p:nvSpPr>
          <p:cNvPr id="4" name="正方形/長方形 3">
            <a:extLst>
              <a:ext uri="{FF2B5EF4-FFF2-40B4-BE49-F238E27FC236}">
                <a16:creationId xmlns:a16="http://schemas.microsoft.com/office/drawing/2014/main" id="{2224D691-93DD-C208-7CB4-AE1D0AB75EF9}"/>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２１</a:t>
            </a:r>
          </a:p>
        </p:txBody>
      </p:sp>
      <p:pic>
        <p:nvPicPr>
          <p:cNvPr id="5" name="図 4">
            <a:extLst>
              <a:ext uri="{FF2B5EF4-FFF2-40B4-BE49-F238E27FC236}">
                <a16:creationId xmlns:a16="http://schemas.microsoft.com/office/drawing/2014/main" id="{1D0A0CEE-F8DF-AEDB-6BDB-03CD2EC2990A}"/>
              </a:ext>
            </a:extLst>
          </p:cNvPr>
          <p:cNvPicPr>
            <a:picLocks noChangeAspect="1"/>
          </p:cNvPicPr>
          <p:nvPr/>
        </p:nvPicPr>
        <p:blipFill>
          <a:blip r:embed="rId5"/>
          <a:srcRect l="14063" t="12139" r="14172" b="11058"/>
          <a:stretch>
            <a:fillRect/>
          </a:stretch>
        </p:blipFill>
        <p:spPr>
          <a:xfrm>
            <a:off x="7411961" y="9521"/>
            <a:ext cx="813062" cy="870139"/>
          </a:xfrm>
          <a:prstGeom prst="rect">
            <a:avLst/>
          </a:prstGeom>
        </p:spPr>
      </p:pic>
    </p:spTree>
    <p:extLst>
      <p:ext uri="{BB962C8B-B14F-4D97-AF65-F5344CB8AC3E}">
        <p14:creationId xmlns:p14="http://schemas.microsoft.com/office/powerpoint/2010/main" val="126253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D6834-9FFC-E177-E440-FA130BB91192}"/>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C7332E3F-E9F9-D8A2-B4ED-17FBC090DE52}"/>
              </a:ext>
            </a:extLst>
          </p:cNvPr>
          <p:cNvPicPr>
            <a:picLocks noChangeAspect="1"/>
          </p:cNvPicPr>
          <p:nvPr/>
        </p:nvPicPr>
        <p:blipFill>
          <a:blip r:embed="rId2"/>
          <a:stretch>
            <a:fillRect/>
          </a:stretch>
        </p:blipFill>
        <p:spPr>
          <a:xfrm>
            <a:off x="7208351" y="2375920"/>
            <a:ext cx="1724003" cy="2875622"/>
          </a:xfrm>
          <a:prstGeom prst="rect">
            <a:avLst/>
          </a:prstGeom>
        </p:spPr>
      </p:pic>
      <p:sp>
        <p:nvSpPr>
          <p:cNvPr id="2" name="タイトル 1">
            <a:extLst>
              <a:ext uri="{FF2B5EF4-FFF2-40B4-BE49-F238E27FC236}">
                <a16:creationId xmlns:a16="http://schemas.microsoft.com/office/drawing/2014/main" id="{B48F14B0-A6D7-BC28-B1E2-E11B3686A4BA}"/>
              </a:ext>
            </a:extLst>
          </p:cNvPr>
          <p:cNvSpPr>
            <a:spLocks noGrp="1"/>
          </p:cNvSpPr>
          <p:nvPr>
            <p:ph type="title"/>
          </p:nvPr>
        </p:nvSpPr>
        <p:spPr>
          <a:xfrm>
            <a:off x="240018" y="430273"/>
            <a:ext cx="8692336" cy="837246"/>
          </a:xfrm>
        </p:spPr>
        <p:txBody>
          <a:bodyPr>
            <a:normAutofit/>
          </a:bodyPr>
          <a:lstStyle/>
          <a:p>
            <a:r>
              <a:rPr lang="ja-JP" altLang="en-US" dirty="0">
                <a:latin typeface="BIZ UDPゴシック" panose="020B0400000000000000" pitchFamily="50" charset="-128"/>
                <a:ea typeface="BIZ UDPゴシック" panose="020B0400000000000000" pitchFamily="50" charset="-128"/>
              </a:rPr>
              <a:t>トークをはじめてみる</a:t>
            </a:r>
            <a:r>
              <a:rPr lang="ja-JP" altLang="en-US" sz="2700" dirty="0">
                <a:latin typeface="BIZ UDPゴシック" panose="020B0400000000000000" pitchFamily="50" charset="-128"/>
                <a:ea typeface="BIZ UDPゴシック" panose="020B0400000000000000" pitchFamily="50" charset="-128"/>
              </a:rPr>
              <a:t>　</a:t>
            </a:r>
            <a:r>
              <a:rPr lang="en-US" altLang="ja-JP" sz="2700" dirty="0">
                <a:latin typeface="BIZ UDPゴシック" panose="020B0400000000000000" pitchFamily="50" charset="-128"/>
                <a:ea typeface="BIZ UDPゴシック" panose="020B0400000000000000" pitchFamily="50" charset="-128"/>
              </a:rPr>
              <a:t>【</a:t>
            </a:r>
            <a:r>
              <a:rPr lang="ja-JP" altLang="en-US" sz="2700" dirty="0">
                <a:solidFill>
                  <a:srgbClr val="FF0000"/>
                </a:solidFill>
                <a:latin typeface="BIZ UDPゴシック" panose="020B0400000000000000" pitchFamily="50" charset="-128"/>
                <a:ea typeface="BIZ UDPゴシック" panose="020B0400000000000000" pitchFamily="50" charset="-128"/>
              </a:rPr>
              <a:t>個別</a:t>
            </a:r>
            <a:r>
              <a:rPr lang="ja-JP" altLang="en-US" sz="2700" dirty="0">
                <a:latin typeface="BIZ UDPゴシック" panose="020B0400000000000000" pitchFamily="50" charset="-128"/>
                <a:ea typeface="BIZ UDPゴシック" panose="020B0400000000000000" pitchFamily="50" charset="-128"/>
              </a:rPr>
              <a:t>トークの作成</a:t>
            </a:r>
            <a:r>
              <a:rPr lang="en-US" altLang="ja-JP" sz="2700" dirty="0">
                <a:latin typeface="BIZ UDPゴシック" panose="020B0400000000000000" pitchFamily="50" charset="-128"/>
                <a:ea typeface="BIZ UDPゴシック" panose="020B0400000000000000" pitchFamily="50" charset="-128"/>
              </a:rPr>
              <a:t>】</a:t>
            </a:r>
            <a:endParaRPr kumimoji="1" lang="ja-JP" altLang="en-US" sz="2700" dirty="0">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52FAF9FC-3BC4-58AC-2143-5F3229E4F972}"/>
              </a:ext>
            </a:extLst>
          </p:cNvPr>
          <p:cNvGrpSpPr/>
          <p:nvPr/>
        </p:nvGrpSpPr>
        <p:grpSpPr>
          <a:xfrm>
            <a:off x="1907067" y="2412873"/>
            <a:ext cx="1578692" cy="2801717"/>
            <a:chOff x="2745379" y="259553"/>
            <a:chExt cx="2358631" cy="4152191"/>
          </a:xfrm>
        </p:grpSpPr>
        <p:pic>
          <p:nvPicPr>
            <p:cNvPr id="13" name="図 12">
              <a:extLst>
                <a:ext uri="{FF2B5EF4-FFF2-40B4-BE49-F238E27FC236}">
                  <a16:creationId xmlns:a16="http://schemas.microsoft.com/office/drawing/2014/main" id="{17F43D69-B4D0-5C4D-C3FF-40D90530950B}"/>
                </a:ext>
              </a:extLst>
            </p:cNvPr>
            <p:cNvPicPr>
              <a:picLocks noChangeAspect="1"/>
            </p:cNvPicPr>
            <p:nvPr/>
          </p:nvPicPr>
          <p:blipFill>
            <a:blip r:embed="rId3">
              <a:extLst>
                <a:ext uri="{28A0092B-C50C-407E-A947-70E740481C1C}">
                  <a14:useLocalDpi xmlns:a14="http://schemas.microsoft.com/office/drawing/2010/main" val="0"/>
                </a:ext>
              </a:extLst>
            </a:blip>
            <a:srcRect l="21670" t="23195" r="58985" b="16260"/>
            <a:stretch>
              <a:fillRect/>
            </a:stretch>
          </p:blipFill>
          <p:spPr>
            <a:xfrm>
              <a:off x="2745379" y="259553"/>
              <a:ext cx="2358631" cy="4152191"/>
            </a:xfrm>
            <a:prstGeom prst="rect">
              <a:avLst/>
            </a:prstGeom>
            <a:ln>
              <a:solidFill>
                <a:schemeClr val="accent1"/>
              </a:solidFill>
            </a:ln>
          </p:spPr>
        </p:pic>
        <p:sp>
          <p:nvSpPr>
            <p:cNvPr id="22" name="正方形/長方形 21">
              <a:extLst>
                <a:ext uri="{FF2B5EF4-FFF2-40B4-BE49-F238E27FC236}">
                  <a16:creationId xmlns:a16="http://schemas.microsoft.com/office/drawing/2014/main" id="{7E67EA89-09F9-07D6-E27A-C09A9D964844}"/>
                </a:ext>
              </a:extLst>
            </p:cNvPr>
            <p:cNvSpPr/>
            <p:nvPr/>
          </p:nvSpPr>
          <p:spPr>
            <a:xfrm>
              <a:off x="2818614" y="631596"/>
              <a:ext cx="2215299" cy="44306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BIZ UDPゴシック" panose="020B0400000000000000" pitchFamily="50" charset="-128"/>
                <a:ea typeface="BIZ UDPゴシック" panose="020B0400000000000000" pitchFamily="50" charset="-128"/>
              </a:endParaRPr>
            </a:p>
          </p:txBody>
        </p:sp>
      </p:grpSp>
      <p:grpSp>
        <p:nvGrpSpPr>
          <p:cNvPr id="25" name="グループ化 24">
            <a:extLst>
              <a:ext uri="{FF2B5EF4-FFF2-40B4-BE49-F238E27FC236}">
                <a16:creationId xmlns:a16="http://schemas.microsoft.com/office/drawing/2014/main" id="{E37B133C-FB3A-FC2E-0CB9-B64397EC59C6}"/>
              </a:ext>
            </a:extLst>
          </p:cNvPr>
          <p:cNvGrpSpPr/>
          <p:nvPr/>
        </p:nvGrpSpPr>
        <p:grpSpPr>
          <a:xfrm>
            <a:off x="3642968" y="2412873"/>
            <a:ext cx="1530010" cy="2801717"/>
            <a:chOff x="5231501" y="293244"/>
            <a:chExt cx="2285899" cy="4185883"/>
          </a:xfrm>
        </p:grpSpPr>
        <p:pic>
          <p:nvPicPr>
            <p:cNvPr id="11" name="図 10">
              <a:extLst>
                <a:ext uri="{FF2B5EF4-FFF2-40B4-BE49-F238E27FC236}">
                  <a16:creationId xmlns:a16="http://schemas.microsoft.com/office/drawing/2014/main" id="{A4DFCD5C-CB75-11CA-A62B-B1AB88267C77}"/>
                </a:ext>
              </a:extLst>
            </p:cNvPr>
            <p:cNvPicPr>
              <a:picLocks noChangeAspect="1"/>
            </p:cNvPicPr>
            <p:nvPr/>
          </p:nvPicPr>
          <p:blipFill>
            <a:blip r:embed="rId4">
              <a:extLst>
                <a:ext uri="{28A0092B-C50C-407E-A947-70E740481C1C}">
                  <a14:useLocalDpi xmlns:a14="http://schemas.microsoft.com/office/drawing/2010/main" val="0"/>
                </a:ext>
              </a:extLst>
            </a:blip>
            <a:srcRect l="21748" t="23130" r="59503" b="15833"/>
            <a:stretch>
              <a:fillRect/>
            </a:stretch>
          </p:blipFill>
          <p:spPr>
            <a:xfrm>
              <a:off x="5231501" y="293244"/>
              <a:ext cx="2285899" cy="4185883"/>
            </a:xfrm>
            <a:prstGeom prst="rect">
              <a:avLst/>
            </a:prstGeom>
            <a:ln>
              <a:solidFill>
                <a:schemeClr val="accent1"/>
              </a:solidFill>
            </a:ln>
          </p:spPr>
        </p:pic>
        <p:sp>
          <p:nvSpPr>
            <p:cNvPr id="24" name="正方形/長方形 23">
              <a:extLst>
                <a:ext uri="{FF2B5EF4-FFF2-40B4-BE49-F238E27FC236}">
                  <a16:creationId xmlns:a16="http://schemas.microsoft.com/office/drawing/2014/main" id="{63B987D8-9B1E-AAAC-E122-BAC86D63924F}"/>
                </a:ext>
              </a:extLst>
            </p:cNvPr>
            <p:cNvSpPr/>
            <p:nvPr/>
          </p:nvSpPr>
          <p:spPr>
            <a:xfrm>
              <a:off x="5269584" y="697584"/>
              <a:ext cx="2247816" cy="377072"/>
            </a:xfrm>
            <a:prstGeom prst="rect">
              <a:avLst/>
            </a:prstGeom>
            <a:solidFill>
              <a:srgbClr val="D2D3D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BIZ UDPゴシック" panose="020B0400000000000000" pitchFamily="50" charset="-128"/>
                <a:ea typeface="BIZ UDPゴシック" panose="020B0400000000000000" pitchFamily="50" charset="-128"/>
              </a:endParaRPr>
            </a:p>
          </p:txBody>
        </p:sp>
      </p:grpSp>
      <p:sp>
        <p:nvSpPr>
          <p:cNvPr id="4" name="テキスト ボックス 3">
            <a:extLst>
              <a:ext uri="{FF2B5EF4-FFF2-40B4-BE49-F238E27FC236}">
                <a16:creationId xmlns:a16="http://schemas.microsoft.com/office/drawing/2014/main" id="{BCDD923C-2FBE-F66D-45CE-7C11493F9965}"/>
              </a:ext>
            </a:extLst>
          </p:cNvPr>
          <p:cNvSpPr txBox="1"/>
          <p:nvPr/>
        </p:nvSpPr>
        <p:spPr>
          <a:xfrm>
            <a:off x="231163" y="1461760"/>
            <a:ext cx="1578692" cy="584775"/>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①「トーク」をタップ</a:t>
            </a:r>
          </a:p>
        </p:txBody>
      </p:sp>
      <p:sp>
        <p:nvSpPr>
          <p:cNvPr id="5" name="テキスト ボックス 4">
            <a:extLst>
              <a:ext uri="{FF2B5EF4-FFF2-40B4-BE49-F238E27FC236}">
                <a16:creationId xmlns:a16="http://schemas.microsoft.com/office/drawing/2014/main" id="{4E995631-599C-4636-0CEB-DADBBE3F02FD}"/>
              </a:ext>
            </a:extLst>
          </p:cNvPr>
          <p:cNvSpPr txBox="1"/>
          <p:nvPr/>
        </p:nvSpPr>
        <p:spPr>
          <a:xfrm>
            <a:off x="1893278" y="1448944"/>
            <a:ext cx="1578692" cy="584775"/>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②</a:t>
            </a:r>
            <a:r>
              <a:rPr kumimoji="1" lang="ja-JP" altLang="en-US" sz="1600" dirty="0">
                <a:solidFill>
                  <a:srgbClr val="FF0000"/>
                </a:solidFill>
                <a:latin typeface="BIZ UDPゴシック" panose="020B0400000000000000" pitchFamily="50" charset="-128"/>
                <a:ea typeface="BIZ UDPゴシック" panose="020B0400000000000000" pitchFamily="50" charset="-128"/>
              </a:rPr>
              <a:t>赤丸「＋」ボタン</a:t>
            </a:r>
            <a:r>
              <a:rPr kumimoji="1" lang="ja-JP" altLang="en-US" sz="1600" dirty="0">
                <a:latin typeface="BIZ UDPゴシック" panose="020B0400000000000000" pitchFamily="50" charset="-128"/>
                <a:ea typeface="BIZ UDPゴシック" panose="020B0400000000000000" pitchFamily="50" charset="-128"/>
              </a:rPr>
              <a:t>をタップ</a:t>
            </a:r>
          </a:p>
        </p:txBody>
      </p:sp>
      <p:sp>
        <p:nvSpPr>
          <p:cNvPr id="6" name="テキスト ボックス 5">
            <a:extLst>
              <a:ext uri="{FF2B5EF4-FFF2-40B4-BE49-F238E27FC236}">
                <a16:creationId xmlns:a16="http://schemas.microsoft.com/office/drawing/2014/main" id="{7CA8BAC4-2825-C765-3970-9F449FCFDE5A}"/>
              </a:ext>
            </a:extLst>
          </p:cNvPr>
          <p:cNvSpPr txBox="1"/>
          <p:nvPr/>
        </p:nvSpPr>
        <p:spPr>
          <a:xfrm>
            <a:off x="3608258" y="1438785"/>
            <a:ext cx="1578692" cy="83099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③「グループトークを作成する」を選択</a:t>
            </a:r>
          </a:p>
        </p:txBody>
      </p:sp>
      <p:sp>
        <p:nvSpPr>
          <p:cNvPr id="7" name="テキスト ボックス 6">
            <a:extLst>
              <a:ext uri="{FF2B5EF4-FFF2-40B4-BE49-F238E27FC236}">
                <a16:creationId xmlns:a16="http://schemas.microsoft.com/office/drawing/2014/main" id="{010CB816-02DD-BCEA-EE8F-6FD31707C3B6}"/>
              </a:ext>
            </a:extLst>
          </p:cNvPr>
          <p:cNvSpPr txBox="1"/>
          <p:nvPr/>
        </p:nvSpPr>
        <p:spPr>
          <a:xfrm>
            <a:off x="5335184" y="1448944"/>
            <a:ext cx="1726926" cy="584775"/>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④トークしたい</a:t>
            </a:r>
            <a:endParaRPr kumimoji="1" lang="en-US" altLang="ja-JP" sz="1600" dirty="0">
              <a:latin typeface="BIZ UDPゴシック" panose="020B0400000000000000" pitchFamily="50" charset="-128"/>
              <a:ea typeface="BIZ UDPゴシック" panose="020B0400000000000000" pitchFamily="50" charset="-128"/>
            </a:endParaRPr>
          </a:p>
          <a:p>
            <a:r>
              <a:rPr lang="ja-JP" altLang="en-US" sz="1600"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dirty="0">
                <a:solidFill>
                  <a:srgbClr val="FF0000"/>
                </a:solidFill>
                <a:latin typeface="BIZ UDPゴシック" panose="020B0400000000000000" pitchFamily="50" charset="-128"/>
                <a:ea typeface="BIZ UDPゴシック" panose="020B0400000000000000" pitchFamily="50" charset="-128"/>
              </a:rPr>
              <a:t>メンバー</a:t>
            </a:r>
            <a:r>
              <a:rPr kumimoji="1" lang="ja-JP" altLang="en-US" sz="1600" dirty="0">
                <a:latin typeface="BIZ UDPゴシック" panose="020B0400000000000000" pitchFamily="50" charset="-128"/>
                <a:ea typeface="BIZ UDPゴシック" panose="020B0400000000000000" pitchFamily="50" charset="-128"/>
              </a:rPr>
              <a:t>を</a:t>
            </a:r>
            <a:r>
              <a:rPr kumimoji="1" lang="ja-JP" altLang="en-US" sz="1600" dirty="0">
                <a:solidFill>
                  <a:srgbClr val="FF0000"/>
                </a:solidFill>
                <a:latin typeface="BIZ UDPゴシック" panose="020B0400000000000000" pitchFamily="50" charset="-128"/>
                <a:ea typeface="BIZ UDPゴシック" panose="020B0400000000000000" pitchFamily="50" charset="-128"/>
              </a:rPr>
              <a:t>選択</a:t>
            </a:r>
          </a:p>
        </p:txBody>
      </p:sp>
      <p:sp>
        <p:nvSpPr>
          <p:cNvPr id="10" name="テキスト ボックス 9">
            <a:extLst>
              <a:ext uri="{FF2B5EF4-FFF2-40B4-BE49-F238E27FC236}">
                <a16:creationId xmlns:a16="http://schemas.microsoft.com/office/drawing/2014/main" id="{6090F6AD-2E0E-BCDD-2E3D-AF959FF9AA06}"/>
              </a:ext>
            </a:extLst>
          </p:cNvPr>
          <p:cNvSpPr txBox="1"/>
          <p:nvPr/>
        </p:nvSpPr>
        <p:spPr>
          <a:xfrm>
            <a:off x="7062110" y="1438785"/>
            <a:ext cx="1578692" cy="584775"/>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⑤</a:t>
            </a:r>
            <a:r>
              <a:rPr lang="ja-JP" altLang="en-US" sz="1600" dirty="0">
                <a:solidFill>
                  <a:srgbClr val="FF0000"/>
                </a:solidFill>
                <a:latin typeface="BIZ UDPゴシック" panose="020B0400000000000000" pitchFamily="50" charset="-128"/>
                <a:ea typeface="BIZ UDPゴシック" panose="020B0400000000000000" pitchFamily="50" charset="-128"/>
              </a:rPr>
              <a:t>つながり申請</a:t>
            </a:r>
            <a:endParaRPr lang="en-US" altLang="ja-JP" sz="16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が送られる</a:t>
            </a:r>
          </a:p>
        </p:txBody>
      </p:sp>
      <p:sp>
        <p:nvSpPr>
          <p:cNvPr id="14" name="楕円 13">
            <a:extLst>
              <a:ext uri="{FF2B5EF4-FFF2-40B4-BE49-F238E27FC236}">
                <a16:creationId xmlns:a16="http://schemas.microsoft.com/office/drawing/2014/main" id="{C7A9606E-8914-991F-C70B-FEA0906D6680}"/>
              </a:ext>
            </a:extLst>
          </p:cNvPr>
          <p:cNvSpPr/>
          <p:nvPr/>
        </p:nvSpPr>
        <p:spPr>
          <a:xfrm>
            <a:off x="3088564" y="4542295"/>
            <a:ext cx="436837" cy="43977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BIZ UDPゴシック" panose="020B0400000000000000" pitchFamily="50" charset="-128"/>
              <a:ea typeface="BIZ UDPゴシック" panose="020B0400000000000000" pitchFamily="50" charset="-128"/>
            </a:endParaRPr>
          </a:p>
        </p:txBody>
      </p:sp>
      <p:sp>
        <p:nvSpPr>
          <p:cNvPr id="16" name="楕円 15">
            <a:extLst>
              <a:ext uri="{FF2B5EF4-FFF2-40B4-BE49-F238E27FC236}">
                <a16:creationId xmlns:a16="http://schemas.microsoft.com/office/drawing/2014/main" id="{E3F9A639-CBA4-76EE-83DC-4F6E8525F2E6}"/>
              </a:ext>
            </a:extLst>
          </p:cNvPr>
          <p:cNvSpPr/>
          <p:nvPr/>
        </p:nvSpPr>
        <p:spPr>
          <a:xfrm>
            <a:off x="3898789" y="4351881"/>
            <a:ext cx="951303" cy="33641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DB10BAC4-B100-0B6E-A35A-9BDFF8BA46ED}"/>
              </a:ext>
            </a:extLst>
          </p:cNvPr>
          <p:cNvSpPr txBox="1"/>
          <p:nvPr/>
        </p:nvSpPr>
        <p:spPr>
          <a:xfrm rot="2189248">
            <a:off x="1040179" y="4573459"/>
            <a:ext cx="649226" cy="507831"/>
          </a:xfrm>
          <a:prstGeom prst="rect">
            <a:avLst/>
          </a:prstGeom>
          <a:noFill/>
        </p:spPr>
        <p:txBody>
          <a:bodyPr wrap="square" rtlCol="0">
            <a:spAutoFit/>
          </a:bodyPr>
          <a:lstStyle/>
          <a:p>
            <a:r>
              <a:rPr kumimoji="1" lang="ja-JP" altLang="en-US" sz="2700" dirty="0">
                <a:latin typeface="BIZ UDPゴシック" panose="020B0400000000000000" pitchFamily="50" charset="-128"/>
                <a:ea typeface="BIZ UDPゴシック" panose="020B0400000000000000" pitchFamily="50" charset="-128"/>
              </a:rPr>
              <a:t>👉</a:t>
            </a:r>
          </a:p>
        </p:txBody>
      </p:sp>
      <p:sp>
        <p:nvSpPr>
          <p:cNvPr id="27" name="テキスト ボックス 26">
            <a:extLst>
              <a:ext uri="{FF2B5EF4-FFF2-40B4-BE49-F238E27FC236}">
                <a16:creationId xmlns:a16="http://schemas.microsoft.com/office/drawing/2014/main" id="{2543EE68-B874-A4D0-98C8-F4406436F9FE}"/>
              </a:ext>
            </a:extLst>
          </p:cNvPr>
          <p:cNvSpPr txBox="1"/>
          <p:nvPr/>
        </p:nvSpPr>
        <p:spPr>
          <a:xfrm rot="2189248">
            <a:off x="2696065" y="4288379"/>
            <a:ext cx="649226" cy="507831"/>
          </a:xfrm>
          <a:prstGeom prst="rect">
            <a:avLst/>
          </a:prstGeom>
          <a:noFill/>
        </p:spPr>
        <p:txBody>
          <a:bodyPr wrap="square" rtlCol="0">
            <a:spAutoFit/>
          </a:bodyPr>
          <a:lstStyle/>
          <a:p>
            <a:r>
              <a:rPr kumimoji="1" lang="ja-JP" altLang="en-US" sz="2700" dirty="0">
                <a:latin typeface="BIZ UDPゴシック" panose="020B0400000000000000" pitchFamily="50" charset="-128"/>
                <a:ea typeface="BIZ UDPゴシック" panose="020B0400000000000000" pitchFamily="50" charset="-128"/>
              </a:rPr>
              <a:t>👉</a:t>
            </a:r>
          </a:p>
        </p:txBody>
      </p:sp>
      <p:sp>
        <p:nvSpPr>
          <p:cNvPr id="33" name="テキスト ボックス 32">
            <a:extLst>
              <a:ext uri="{FF2B5EF4-FFF2-40B4-BE49-F238E27FC236}">
                <a16:creationId xmlns:a16="http://schemas.microsoft.com/office/drawing/2014/main" id="{6049E2E4-B527-6A70-E66D-381860C68639}"/>
              </a:ext>
            </a:extLst>
          </p:cNvPr>
          <p:cNvSpPr txBox="1"/>
          <p:nvPr/>
        </p:nvSpPr>
        <p:spPr>
          <a:xfrm rot="2189248">
            <a:off x="3465642" y="4028387"/>
            <a:ext cx="649226" cy="507831"/>
          </a:xfrm>
          <a:prstGeom prst="rect">
            <a:avLst/>
          </a:prstGeom>
          <a:noFill/>
        </p:spPr>
        <p:txBody>
          <a:bodyPr wrap="square" rtlCol="0">
            <a:spAutoFit/>
          </a:bodyPr>
          <a:lstStyle/>
          <a:p>
            <a:r>
              <a:rPr kumimoji="1" lang="ja-JP" altLang="en-US" sz="2700" dirty="0">
                <a:latin typeface="BIZ UDPゴシック" panose="020B0400000000000000" pitchFamily="50" charset="-128"/>
                <a:ea typeface="BIZ UDPゴシック" panose="020B0400000000000000" pitchFamily="50" charset="-128"/>
              </a:rPr>
              <a:t>👉</a:t>
            </a:r>
          </a:p>
        </p:txBody>
      </p:sp>
      <p:grpSp>
        <p:nvGrpSpPr>
          <p:cNvPr id="37" name="グループ化 36">
            <a:extLst>
              <a:ext uri="{FF2B5EF4-FFF2-40B4-BE49-F238E27FC236}">
                <a16:creationId xmlns:a16="http://schemas.microsoft.com/office/drawing/2014/main" id="{02717C50-761A-CD25-384A-CCF2D8DF8A42}"/>
              </a:ext>
            </a:extLst>
          </p:cNvPr>
          <p:cNvGrpSpPr/>
          <p:nvPr/>
        </p:nvGrpSpPr>
        <p:grpSpPr>
          <a:xfrm>
            <a:off x="211646" y="2412873"/>
            <a:ext cx="1578692" cy="2824268"/>
            <a:chOff x="282195" y="2366771"/>
            <a:chExt cx="2104922" cy="3765691"/>
          </a:xfrm>
        </p:grpSpPr>
        <p:pic>
          <p:nvPicPr>
            <p:cNvPr id="9" name="図 8">
              <a:extLst>
                <a:ext uri="{FF2B5EF4-FFF2-40B4-BE49-F238E27FC236}">
                  <a16:creationId xmlns:a16="http://schemas.microsoft.com/office/drawing/2014/main" id="{6E03547D-CA65-E9D5-59F3-C725F2590B83}"/>
                </a:ext>
              </a:extLst>
            </p:cNvPr>
            <p:cNvPicPr>
              <a:picLocks noChangeAspect="1"/>
            </p:cNvPicPr>
            <p:nvPr/>
          </p:nvPicPr>
          <p:blipFill>
            <a:blip r:embed="rId5">
              <a:extLst>
                <a:ext uri="{28A0092B-C50C-407E-A947-70E740481C1C}">
                  <a14:useLocalDpi xmlns:a14="http://schemas.microsoft.com/office/drawing/2010/main" val="0"/>
                </a:ext>
              </a:extLst>
            </a:blip>
            <a:srcRect l="21485" t="22708" r="59170" b="15764"/>
            <a:stretch>
              <a:fillRect/>
            </a:stretch>
          </p:blipFill>
          <p:spPr>
            <a:xfrm>
              <a:off x="282195" y="2366771"/>
              <a:ext cx="2104922" cy="3765691"/>
            </a:xfrm>
            <a:prstGeom prst="rect">
              <a:avLst/>
            </a:prstGeom>
            <a:ln>
              <a:solidFill>
                <a:schemeClr val="accent1"/>
              </a:solidFill>
            </a:ln>
          </p:spPr>
        </p:pic>
        <p:pic>
          <p:nvPicPr>
            <p:cNvPr id="36" name="図 35">
              <a:extLst>
                <a:ext uri="{FF2B5EF4-FFF2-40B4-BE49-F238E27FC236}">
                  <a16:creationId xmlns:a16="http://schemas.microsoft.com/office/drawing/2014/main" id="{D938795B-F33F-23C2-8B1E-DB94FF531FF9}"/>
                </a:ext>
              </a:extLst>
            </p:cNvPr>
            <p:cNvPicPr>
              <a:picLocks noChangeAspect="1"/>
            </p:cNvPicPr>
            <p:nvPr/>
          </p:nvPicPr>
          <p:blipFill>
            <a:blip r:embed="rId6">
              <a:extLst>
                <a:ext uri="{28A0092B-C50C-407E-A947-70E740481C1C}">
                  <a14:useLocalDpi xmlns:a14="http://schemas.microsoft.com/office/drawing/2010/main" val="0"/>
                </a:ext>
              </a:extLst>
            </a:blip>
            <a:srcRect l="21578" t="22951" r="58958" b="72729"/>
            <a:stretch>
              <a:fillRect/>
            </a:stretch>
          </p:blipFill>
          <p:spPr>
            <a:xfrm>
              <a:off x="287800" y="2396839"/>
              <a:ext cx="2099317" cy="262129"/>
            </a:xfrm>
            <a:prstGeom prst="rect">
              <a:avLst/>
            </a:prstGeom>
            <a:ln>
              <a:solidFill>
                <a:schemeClr val="accent1"/>
              </a:solidFill>
            </a:ln>
          </p:spPr>
        </p:pic>
      </p:grpSp>
      <p:sp>
        <p:nvSpPr>
          <p:cNvPr id="12" name="楕円 11">
            <a:extLst>
              <a:ext uri="{FF2B5EF4-FFF2-40B4-BE49-F238E27FC236}">
                <a16:creationId xmlns:a16="http://schemas.microsoft.com/office/drawing/2014/main" id="{19995C0A-2094-DD6B-7C4D-EF507D50F49E}"/>
              </a:ext>
            </a:extLst>
          </p:cNvPr>
          <p:cNvSpPr/>
          <p:nvPr/>
        </p:nvSpPr>
        <p:spPr>
          <a:xfrm>
            <a:off x="1429763" y="4844964"/>
            <a:ext cx="436837" cy="43977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03F344F0-23BA-A81B-D3B5-7BEE981FAF66}"/>
              </a:ext>
            </a:extLst>
          </p:cNvPr>
          <p:cNvSpPr txBox="1"/>
          <p:nvPr/>
        </p:nvSpPr>
        <p:spPr>
          <a:xfrm>
            <a:off x="7436568" y="4592245"/>
            <a:ext cx="1495786" cy="715581"/>
          </a:xfrm>
          <a:prstGeom prst="rect">
            <a:avLst/>
          </a:prstGeom>
          <a:solidFill>
            <a:schemeClr val="accent2">
              <a:lumMod val="20000"/>
              <a:lumOff val="80000"/>
            </a:schemeClr>
          </a:solidFill>
        </p:spPr>
        <p:txBody>
          <a:bodyPr wrap="square" rtlCol="0">
            <a:spAutoFit/>
          </a:bodyPr>
          <a:lstStyle/>
          <a:p>
            <a:r>
              <a:rPr kumimoji="1" lang="ja-JP" altLang="en-US" sz="1350" dirty="0">
                <a:latin typeface="BIZ UDPゴシック" panose="020B0400000000000000" pitchFamily="50" charset="-128"/>
                <a:ea typeface="BIZ UDPゴシック" panose="020B0400000000000000" pitchFamily="50" charset="-128"/>
              </a:rPr>
              <a:t>承認されるまでトークは開始されません</a:t>
            </a:r>
          </a:p>
        </p:txBody>
      </p:sp>
      <p:pic>
        <p:nvPicPr>
          <p:cNvPr id="15" name="図 14">
            <a:extLst>
              <a:ext uri="{FF2B5EF4-FFF2-40B4-BE49-F238E27FC236}">
                <a16:creationId xmlns:a16="http://schemas.microsoft.com/office/drawing/2014/main" id="{B54A8FF7-E86F-068B-445C-BA69157185E1}"/>
              </a:ext>
            </a:extLst>
          </p:cNvPr>
          <p:cNvPicPr>
            <a:picLocks noChangeAspect="1"/>
          </p:cNvPicPr>
          <p:nvPr/>
        </p:nvPicPr>
        <p:blipFill>
          <a:blip r:embed="rId7"/>
          <a:stretch>
            <a:fillRect/>
          </a:stretch>
        </p:blipFill>
        <p:spPr>
          <a:xfrm>
            <a:off x="5363760" y="2381460"/>
            <a:ext cx="1685297" cy="3020052"/>
          </a:xfrm>
          <a:prstGeom prst="rect">
            <a:avLst/>
          </a:prstGeom>
        </p:spPr>
      </p:pic>
      <p:sp>
        <p:nvSpPr>
          <p:cNvPr id="17" name="正方形/長方形 16">
            <a:extLst>
              <a:ext uri="{FF2B5EF4-FFF2-40B4-BE49-F238E27FC236}">
                <a16:creationId xmlns:a16="http://schemas.microsoft.com/office/drawing/2014/main" id="{EC15CEF2-1A2F-F50A-9123-96D45DF062AF}"/>
              </a:ext>
            </a:extLst>
          </p:cNvPr>
          <p:cNvSpPr/>
          <p:nvPr/>
        </p:nvSpPr>
        <p:spPr>
          <a:xfrm>
            <a:off x="5514891" y="3209545"/>
            <a:ext cx="532294" cy="1843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525" dirty="0">
                <a:solidFill>
                  <a:schemeClr val="tx1"/>
                </a:solidFill>
                <a:latin typeface="BIZ UDPゴシック" panose="020B0400000000000000" pitchFamily="50" charset="-128"/>
                <a:ea typeface="BIZ UDPゴシック" panose="020B0400000000000000" pitchFamily="50" charset="-128"/>
                <a:cs typeface="ADLaM Display" panose="02010000000000000000" pitchFamily="2" charset="0"/>
              </a:rPr>
              <a:t>AMEXWMYYJKLMNNEWKMAXXZMMETKAMEXWMYYJKLMNNEWKAMEXWMYYJKLMNNEWKAYYJKLMNNEWKAMEXWMYYJKLMNNEWKAMEXWMYYJKLMNNEWKAMEXWMYYJKWLMNNEWKAWMEXWMYYJKLMNNEWKAWMEXWMYYJKLMNNEWKAMNEXWMYYJKLMNNEWKAMEEWMXWMYYJKLMNNEWKAMEXWMYYJKLMNNEWKAMEXWMYYJKLMNNEW</a:t>
            </a:r>
            <a:endParaRPr kumimoji="1" lang="ja-JP" altLang="en-US" sz="525" dirty="0">
              <a:solidFill>
                <a:schemeClr val="tx1"/>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8" name="テキスト ボックス 17">
            <a:extLst>
              <a:ext uri="{FF2B5EF4-FFF2-40B4-BE49-F238E27FC236}">
                <a16:creationId xmlns:a16="http://schemas.microsoft.com/office/drawing/2014/main" id="{6D1474A2-3FC7-45C5-CF70-298CB696FEC3}"/>
              </a:ext>
            </a:extLst>
          </p:cNvPr>
          <p:cNvSpPr txBox="1"/>
          <p:nvPr/>
        </p:nvSpPr>
        <p:spPr>
          <a:xfrm>
            <a:off x="1316736" y="5648718"/>
            <a:ext cx="6784321" cy="1077218"/>
          </a:xfrm>
          <a:prstGeom prst="rect">
            <a:avLst/>
          </a:prstGeom>
          <a:noFill/>
        </p:spPr>
        <p:txBody>
          <a:bodyPr wrap="square">
            <a:spAutoFit/>
          </a:bodyPr>
          <a:lstStyle/>
          <a:p>
            <a:r>
              <a:rPr lang="ja-JP" altLang="en-US" sz="2800" dirty="0">
                <a:solidFill>
                  <a:srgbClr val="FF0000"/>
                </a:solidFill>
                <a:latin typeface="BIZ UDPゴシック" panose="020B0400000000000000" pitchFamily="50" charset="-128"/>
                <a:ea typeface="BIZ UDPゴシック" panose="020B0400000000000000" pitchFamily="50" charset="-128"/>
              </a:rPr>
              <a:t>グループトーク</a:t>
            </a:r>
            <a:r>
              <a:rPr lang="ja-JP" altLang="en-US" dirty="0">
                <a:latin typeface="BIZ UDPゴシック" panose="020B0400000000000000" pitchFamily="50" charset="-128"/>
                <a:ea typeface="BIZ UDPゴシック" panose="020B0400000000000000" pitchFamily="50" charset="-128"/>
              </a:rPr>
              <a:t>も</a:t>
            </a:r>
            <a:r>
              <a:rPr lang="ja-JP" altLang="en-US" sz="1800" dirty="0">
                <a:latin typeface="BIZ UDPゴシック" panose="020B0400000000000000" pitchFamily="50" charset="-128"/>
                <a:ea typeface="BIZ UDPゴシック" panose="020B0400000000000000" pitchFamily="50" charset="-128"/>
              </a:rPr>
              <a:t>作成してみてください</a:t>
            </a:r>
            <a:endParaRPr lang="en-US" altLang="ja-JP" sz="1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グループトークの場合は、申請→承認作業は不要で招待されます。</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未読者のみ再通知もできます</a:t>
            </a:r>
          </a:p>
        </p:txBody>
      </p:sp>
      <p:sp>
        <p:nvSpPr>
          <p:cNvPr id="3" name="正方形/長方形 2">
            <a:extLst>
              <a:ext uri="{FF2B5EF4-FFF2-40B4-BE49-F238E27FC236}">
                <a16:creationId xmlns:a16="http://schemas.microsoft.com/office/drawing/2014/main" id="{6AD76247-D74D-2D02-BA1A-1BB276F65261}"/>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２２</a:t>
            </a:r>
          </a:p>
        </p:txBody>
      </p:sp>
      <p:pic>
        <p:nvPicPr>
          <p:cNvPr id="8" name="図 7">
            <a:extLst>
              <a:ext uri="{FF2B5EF4-FFF2-40B4-BE49-F238E27FC236}">
                <a16:creationId xmlns:a16="http://schemas.microsoft.com/office/drawing/2014/main" id="{3C12392A-805A-689D-6668-3694DE78BB1A}"/>
              </a:ext>
            </a:extLst>
          </p:cNvPr>
          <p:cNvPicPr>
            <a:picLocks noChangeAspect="1"/>
          </p:cNvPicPr>
          <p:nvPr/>
        </p:nvPicPr>
        <p:blipFill>
          <a:blip r:embed="rId8"/>
          <a:srcRect l="14063" t="12139" r="14172" b="11058"/>
          <a:stretch>
            <a:fillRect/>
          </a:stretch>
        </p:blipFill>
        <p:spPr>
          <a:xfrm>
            <a:off x="7411961" y="9521"/>
            <a:ext cx="605486" cy="647991"/>
          </a:xfrm>
          <a:prstGeom prst="rect">
            <a:avLst/>
          </a:prstGeom>
        </p:spPr>
      </p:pic>
    </p:spTree>
    <p:extLst>
      <p:ext uri="{BB962C8B-B14F-4D97-AF65-F5344CB8AC3E}">
        <p14:creationId xmlns:p14="http://schemas.microsoft.com/office/powerpoint/2010/main" val="2106638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2044E-DA3D-B1F7-B7CC-4DB3E572B8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B1A90C-2B1F-A924-0954-218EB8EFB26D}"/>
              </a:ext>
            </a:extLst>
          </p:cNvPr>
          <p:cNvSpPr>
            <a:spLocks noGrp="1"/>
          </p:cNvSpPr>
          <p:nvPr>
            <p:ph type="title"/>
          </p:nvPr>
        </p:nvSpPr>
        <p:spPr>
          <a:xfrm>
            <a:off x="247361" y="1112904"/>
            <a:ext cx="8649278" cy="3976332"/>
          </a:xfrm>
        </p:spPr>
        <p:txBody>
          <a:bodyPr>
            <a:no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・みんなの投票箱</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・災害時モード</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（自治会版のみ）</a:t>
            </a:r>
            <a:r>
              <a:rPr kumimoji="1" lang="ja-JP" altLang="en-US" dirty="0">
                <a:latin typeface="BIZ UDPゴシック" panose="020B0400000000000000" pitchFamily="50" charset="-128"/>
                <a:ea typeface="BIZ UDPゴシック" panose="020B0400000000000000" pitchFamily="50" charset="-128"/>
              </a:rPr>
              <a:t>高齢者みまもり</a:t>
            </a:r>
            <a:r>
              <a:rPr lang="ja-JP" altLang="en-US" dirty="0">
                <a:latin typeface="BIZ UDPゴシック" panose="020B0400000000000000" pitchFamily="50" charset="-128"/>
                <a:ea typeface="BIZ UDPゴシック" panose="020B0400000000000000" pitchFamily="50" charset="-128"/>
              </a:rPr>
              <a:t>機能</a:t>
            </a:r>
            <a:br>
              <a:rPr kumimoji="1" lang="en-US" altLang="ja-JP"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82F7BBD5-7450-A76C-CE80-4420221E4BF5}"/>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２３</a:t>
            </a:r>
          </a:p>
        </p:txBody>
      </p:sp>
      <p:pic>
        <p:nvPicPr>
          <p:cNvPr id="4" name="図 3">
            <a:extLst>
              <a:ext uri="{FF2B5EF4-FFF2-40B4-BE49-F238E27FC236}">
                <a16:creationId xmlns:a16="http://schemas.microsoft.com/office/drawing/2014/main" id="{C69C78FB-EFA6-10DC-73A3-73F85D24513F}"/>
              </a:ext>
            </a:extLst>
          </p:cNvPr>
          <p:cNvPicPr>
            <a:picLocks noChangeAspect="1"/>
          </p:cNvPicPr>
          <p:nvPr/>
        </p:nvPicPr>
        <p:blipFill>
          <a:blip r:embed="rId2"/>
          <a:srcRect l="14063" t="12139" r="14172" b="11058"/>
          <a:stretch>
            <a:fillRect/>
          </a:stretch>
        </p:blipFill>
        <p:spPr>
          <a:xfrm>
            <a:off x="7264795" y="9521"/>
            <a:ext cx="752652" cy="805488"/>
          </a:xfrm>
          <a:prstGeom prst="rect">
            <a:avLst/>
          </a:prstGeom>
        </p:spPr>
      </p:pic>
    </p:spTree>
    <p:extLst>
      <p:ext uri="{BB962C8B-B14F-4D97-AF65-F5344CB8AC3E}">
        <p14:creationId xmlns:p14="http://schemas.microsoft.com/office/powerpoint/2010/main" val="107573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a:extLst>
              <a:ext uri="{FF2B5EF4-FFF2-40B4-BE49-F238E27FC236}">
                <a16:creationId xmlns:a16="http://schemas.microsoft.com/office/drawing/2014/main" id="{9DBE2BBB-2A83-EEDE-24D5-4BFD6CA51F71}"/>
              </a:ext>
            </a:extLst>
          </p:cNvPr>
          <p:cNvGraphicFramePr>
            <a:graphicFrameLocks noChangeAspect="1"/>
          </p:cNvGraphicFramePr>
          <p:nvPr>
            <p:extLst>
              <p:ext uri="{D42A27DB-BD31-4B8C-83A1-F6EECF244321}">
                <p14:modId xmlns:p14="http://schemas.microsoft.com/office/powerpoint/2010/main" val="4124134726"/>
              </p:ext>
            </p:extLst>
          </p:nvPr>
        </p:nvGraphicFramePr>
        <p:xfrm>
          <a:off x="361839" y="925727"/>
          <a:ext cx="8420322" cy="5477912"/>
        </p:xfrm>
        <a:graphic>
          <a:graphicData uri="http://schemas.openxmlformats.org/presentationml/2006/ole">
            <mc:AlternateContent xmlns:mc="http://schemas.openxmlformats.org/markup-compatibility/2006">
              <mc:Choice xmlns:v="urn:schemas-microsoft-com:vml" Requires="v">
                <p:oleObj name="Worksheet" r:id="rId2" imgW="7391430" imgH="4808167" progId="Excel.Sheet.12">
                  <p:embed/>
                </p:oleObj>
              </mc:Choice>
              <mc:Fallback>
                <p:oleObj name="Worksheet" r:id="rId2" imgW="7391430" imgH="4808167" progId="Excel.Sheet.12">
                  <p:embed/>
                  <p:pic>
                    <p:nvPicPr>
                      <p:cNvPr id="6" name="オブジェクト 5">
                        <a:extLst>
                          <a:ext uri="{FF2B5EF4-FFF2-40B4-BE49-F238E27FC236}">
                            <a16:creationId xmlns:a16="http://schemas.microsoft.com/office/drawing/2014/main" id="{9DBE2BBB-2A83-EEDE-24D5-4BFD6CA51F71}"/>
                          </a:ext>
                        </a:extLst>
                      </p:cNvPr>
                      <p:cNvPicPr/>
                      <p:nvPr/>
                    </p:nvPicPr>
                    <p:blipFill>
                      <a:blip r:embed="rId3"/>
                      <a:stretch>
                        <a:fillRect/>
                      </a:stretch>
                    </p:blipFill>
                    <p:spPr>
                      <a:xfrm>
                        <a:off x="361839" y="925727"/>
                        <a:ext cx="8420322" cy="5477912"/>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D0277EBF-9937-B030-3AE1-62DA74690C6C}"/>
              </a:ext>
            </a:extLst>
          </p:cNvPr>
          <p:cNvSpPr txBox="1"/>
          <p:nvPr/>
        </p:nvSpPr>
        <p:spPr>
          <a:xfrm>
            <a:off x="503852" y="253033"/>
            <a:ext cx="4002833" cy="400110"/>
          </a:xfrm>
          <a:prstGeom prst="rect">
            <a:avLst/>
          </a:prstGeom>
          <a:noFill/>
        </p:spPr>
        <p:txBody>
          <a:bodyPr wrap="square" rtlCol="0">
            <a:spAutoFit/>
          </a:bodyPr>
          <a:lstStyle/>
          <a:p>
            <a:r>
              <a:rPr kumimoji="1" lang="en-US" altLang="ja-JP" sz="2000" b="1" dirty="0"/>
              <a:t>ID</a:t>
            </a:r>
            <a:r>
              <a:rPr kumimoji="1" lang="ja-JP" altLang="en-US" sz="2000" b="1" dirty="0"/>
              <a:t>一覧（鶴瀬東ブロック）</a:t>
            </a:r>
          </a:p>
        </p:txBody>
      </p:sp>
      <p:sp>
        <p:nvSpPr>
          <p:cNvPr id="3" name="正方形/長方形 2">
            <a:extLst>
              <a:ext uri="{FF2B5EF4-FFF2-40B4-BE49-F238E27FC236}">
                <a16:creationId xmlns:a16="http://schemas.microsoft.com/office/drawing/2014/main" id="{8732DB84-AC2F-5FBF-EA57-6D64430F9FB4}"/>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２４</a:t>
            </a:r>
          </a:p>
        </p:txBody>
      </p:sp>
      <p:pic>
        <p:nvPicPr>
          <p:cNvPr id="4" name="図 3">
            <a:extLst>
              <a:ext uri="{FF2B5EF4-FFF2-40B4-BE49-F238E27FC236}">
                <a16:creationId xmlns:a16="http://schemas.microsoft.com/office/drawing/2014/main" id="{9372076B-FDA1-42DD-0C32-75B8C9504DF9}"/>
              </a:ext>
            </a:extLst>
          </p:cNvPr>
          <p:cNvPicPr>
            <a:picLocks noChangeAspect="1"/>
          </p:cNvPicPr>
          <p:nvPr/>
        </p:nvPicPr>
        <p:blipFill>
          <a:blip r:embed="rId4"/>
          <a:srcRect l="14063" t="12139" r="14172" b="11058"/>
          <a:stretch>
            <a:fillRect/>
          </a:stretch>
        </p:blipFill>
        <p:spPr>
          <a:xfrm>
            <a:off x="7264795" y="9521"/>
            <a:ext cx="752652" cy="805488"/>
          </a:xfrm>
          <a:prstGeom prst="rect">
            <a:avLst/>
          </a:prstGeom>
        </p:spPr>
      </p:pic>
    </p:spTree>
    <p:extLst>
      <p:ext uri="{BB962C8B-B14F-4D97-AF65-F5344CB8AC3E}">
        <p14:creationId xmlns:p14="http://schemas.microsoft.com/office/powerpoint/2010/main" val="1613949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D0277EBF-9937-B030-3AE1-62DA74690C6C}"/>
              </a:ext>
            </a:extLst>
          </p:cNvPr>
          <p:cNvSpPr txBox="1"/>
          <p:nvPr/>
        </p:nvSpPr>
        <p:spPr>
          <a:xfrm>
            <a:off x="503852" y="253033"/>
            <a:ext cx="5778961" cy="400110"/>
          </a:xfrm>
          <a:prstGeom prst="rect">
            <a:avLst/>
          </a:prstGeom>
          <a:noFill/>
        </p:spPr>
        <p:txBody>
          <a:bodyPr wrap="square" rtlCol="0">
            <a:spAutoFit/>
          </a:bodyPr>
          <a:lstStyle/>
          <a:p>
            <a:r>
              <a:rPr kumimoji="1" lang="en-US" altLang="ja-JP" sz="2000" b="1" dirty="0"/>
              <a:t>ID</a:t>
            </a:r>
            <a:r>
              <a:rPr kumimoji="1" lang="ja-JP" altLang="en-US" sz="2000" b="1" dirty="0"/>
              <a:t>一覧（鶴瀬西ブロック、水谷ブロック）</a:t>
            </a:r>
          </a:p>
        </p:txBody>
      </p:sp>
      <p:graphicFrame>
        <p:nvGraphicFramePr>
          <p:cNvPr id="3" name="オブジェクト 2">
            <a:extLst>
              <a:ext uri="{FF2B5EF4-FFF2-40B4-BE49-F238E27FC236}">
                <a16:creationId xmlns:a16="http://schemas.microsoft.com/office/drawing/2014/main" id="{EC876EE6-D4AE-1FE4-DEBA-B92379401EBE}"/>
              </a:ext>
            </a:extLst>
          </p:cNvPr>
          <p:cNvGraphicFramePr>
            <a:graphicFrameLocks noChangeAspect="1"/>
          </p:cNvGraphicFramePr>
          <p:nvPr>
            <p:extLst>
              <p:ext uri="{D42A27DB-BD31-4B8C-83A1-F6EECF244321}">
                <p14:modId xmlns:p14="http://schemas.microsoft.com/office/powerpoint/2010/main" val="3288401567"/>
              </p:ext>
            </p:extLst>
          </p:nvPr>
        </p:nvGraphicFramePr>
        <p:xfrm>
          <a:off x="232487" y="820251"/>
          <a:ext cx="8592433" cy="5589880"/>
        </p:xfrm>
        <a:graphic>
          <a:graphicData uri="http://schemas.openxmlformats.org/presentationml/2006/ole">
            <mc:AlternateContent xmlns:mc="http://schemas.openxmlformats.org/markup-compatibility/2006">
              <mc:Choice xmlns:v="urn:schemas-microsoft-com:vml" Requires="v">
                <p:oleObj name="Worksheet" r:id="rId2" imgW="7391430" imgH="4808167" progId="Excel.Sheet.12">
                  <p:embed/>
                </p:oleObj>
              </mc:Choice>
              <mc:Fallback>
                <p:oleObj name="Worksheet" r:id="rId2" imgW="7391430" imgH="4808167" progId="Excel.Sheet.12">
                  <p:embed/>
                  <p:pic>
                    <p:nvPicPr>
                      <p:cNvPr id="0" name=""/>
                      <p:cNvPicPr/>
                      <p:nvPr/>
                    </p:nvPicPr>
                    <p:blipFill>
                      <a:blip r:embed="rId3"/>
                      <a:stretch>
                        <a:fillRect/>
                      </a:stretch>
                    </p:blipFill>
                    <p:spPr>
                      <a:xfrm>
                        <a:off x="232487" y="820251"/>
                        <a:ext cx="8592433" cy="5589880"/>
                      </a:xfrm>
                      <a:prstGeom prst="rect">
                        <a:avLst/>
                      </a:prstGeom>
                    </p:spPr>
                  </p:pic>
                </p:oleObj>
              </mc:Fallback>
            </mc:AlternateContent>
          </a:graphicData>
        </a:graphic>
      </p:graphicFrame>
      <p:sp>
        <p:nvSpPr>
          <p:cNvPr id="4" name="正方形/長方形 3">
            <a:extLst>
              <a:ext uri="{FF2B5EF4-FFF2-40B4-BE49-F238E27FC236}">
                <a16:creationId xmlns:a16="http://schemas.microsoft.com/office/drawing/2014/main" id="{DD853940-EC17-5471-F2C4-EA6D88710CE1}"/>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２５</a:t>
            </a:r>
          </a:p>
        </p:txBody>
      </p:sp>
      <p:pic>
        <p:nvPicPr>
          <p:cNvPr id="5" name="図 4">
            <a:extLst>
              <a:ext uri="{FF2B5EF4-FFF2-40B4-BE49-F238E27FC236}">
                <a16:creationId xmlns:a16="http://schemas.microsoft.com/office/drawing/2014/main" id="{9B8D664F-338D-6469-CCA4-2161AA9AE9DE}"/>
              </a:ext>
            </a:extLst>
          </p:cNvPr>
          <p:cNvPicPr>
            <a:picLocks noChangeAspect="1"/>
          </p:cNvPicPr>
          <p:nvPr/>
        </p:nvPicPr>
        <p:blipFill>
          <a:blip r:embed="rId4"/>
          <a:srcRect l="14063" t="12139" r="14172" b="11058"/>
          <a:stretch>
            <a:fillRect/>
          </a:stretch>
        </p:blipFill>
        <p:spPr>
          <a:xfrm>
            <a:off x="7264795" y="9521"/>
            <a:ext cx="752652" cy="805488"/>
          </a:xfrm>
          <a:prstGeom prst="rect">
            <a:avLst/>
          </a:prstGeom>
        </p:spPr>
      </p:pic>
    </p:spTree>
    <p:extLst>
      <p:ext uri="{BB962C8B-B14F-4D97-AF65-F5344CB8AC3E}">
        <p14:creationId xmlns:p14="http://schemas.microsoft.com/office/powerpoint/2010/main" val="2291187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D0277EBF-9937-B030-3AE1-62DA74690C6C}"/>
              </a:ext>
            </a:extLst>
          </p:cNvPr>
          <p:cNvSpPr txBox="1"/>
          <p:nvPr/>
        </p:nvSpPr>
        <p:spPr>
          <a:xfrm>
            <a:off x="503852" y="253033"/>
            <a:ext cx="6548790" cy="400110"/>
          </a:xfrm>
          <a:prstGeom prst="rect">
            <a:avLst/>
          </a:prstGeom>
          <a:noFill/>
        </p:spPr>
        <p:txBody>
          <a:bodyPr wrap="square" rtlCol="0">
            <a:spAutoFit/>
          </a:bodyPr>
          <a:lstStyle/>
          <a:p>
            <a:r>
              <a:rPr kumimoji="1" lang="en-US" altLang="ja-JP" sz="2000" b="1" dirty="0"/>
              <a:t>ID</a:t>
            </a:r>
            <a:r>
              <a:rPr kumimoji="1" lang="ja-JP" altLang="en-US" sz="2000" b="1" dirty="0"/>
              <a:t>一覧（水谷ブロック、南畑ブロック）</a:t>
            </a:r>
          </a:p>
        </p:txBody>
      </p:sp>
      <p:sp>
        <p:nvSpPr>
          <p:cNvPr id="13" name="正方形/長方形 12">
            <a:extLst>
              <a:ext uri="{FF2B5EF4-FFF2-40B4-BE49-F238E27FC236}">
                <a16:creationId xmlns:a16="http://schemas.microsoft.com/office/drawing/2014/main" id="{C41161BF-BE1A-9201-7628-840BB51F8A39}"/>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２６</a:t>
            </a:r>
          </a:p>
        </p:txBody>
      </p:sp>
      <p:pic>
        <p:nvPicPr>
          <p:cNvPr id="14" name="図 13">
            <a:extLst>
              <a:ext uri="{FF2B5EF4-FFF2-40B4-BE49-F238E27FC236}">
                <a16:creationId xmlns:a16="http://schemas.microsoft.com/office/drawing/2014/main" id="{DE7E211D-D391-F053-43EC-6A1806D85AF7}"/>
              </a:ext>
            </a:extLst>
          </p:cNvPr>
          <p:cNvPicPr>
            <a:picLocks noChangeAspect="1"/>
          </p:cNvPicPr>
          <p:nvPr/>
        </p:nvPicPr>
        <p:blipFill>
          <a:blip r:embed="rId2"/>
          <a:srcRect l="14063" t="12139" r="14172" b="11058"/>
          <a:stretch>
            <a:fillRect/>
          </a:stretch>
        </p:blipFill>
        <p:spPr>
          <a:xfrm>
            <a:off x="7264795" y="9521"/>
            <a:ext cx="752652" cy="805488"/>
          </a:xfrm>
          <a:prstGeom prst="rect">
            <a:avLst/>
          </a:prstGeom>
        </p:spPr>
      </p:pic>
      <p:graphicFrame>
        <p:nvGraphicFramePr>
          <p:cNvPr id="3" name="オブジェクト 2">
            <a:extLst>
              <a:ext uri="{FF2B5EF4-FFF2-40B4-BE49-F238E27FC236}">
                <a16:creationId xmlns:a16="http://schemas.microsoft.com/office/drawing/2014/main" id="{DF4B264D-4F22-6C1D-88E8-760655768B5C}"/>
              </a:ext>
            </a:extLst>
          </p:cNvPr>
          <p:cNvGraphicFramePr>
            <a:graphicFrameLocks noChangeAspect="1"/>
          </p:cNvGraphicFramePr>
          <p:nvPr>
            <p:extLst>
              <p:ext uri="{D42A27DB-BD31-4B8C-83A1-F6EECF244321}">
                <p14:modId xmlns:p14="http://schemas.microsoft.com/office/powerpoint/2010/main" val="1159860572"/>
              </p:ext>
            </p:extLst>
          </p:nvPr>
        </p:nvGraphicFramePr>
        <p:xfrm>
          <a:off x="361950" y="733425"/>
          <a:ext cx="8231188" cy="6200775"/>
        </p:xfrm>
        <a:graphic>
          <a:graphicData uri="http://schemas.openxmlformats.org/presentationml/2006/ole">
            <mc:AlternateContent xmlns:mc="http://schemas.openxmlformats.org/markup-compatibility/2006">
              <mc:Choice xmlns:v="urn:schemas-microsoft-com:vml" Requires="v">
                <p:oleObj name="Worksheet" r:id="rId3" imgW="7181852" imgH="6200864" progId="Excel.Sheet.12">
                  <p:embed/>
                </p:oleObj>
              </mc:Choice>
              <mc:Fallback>
                <p:oleObj name="Worksheet" r:id="rId3" imgW="7181852" imgH="6200864" progId="Excel.Sheet.12">
                  <p:embed/>
                  <p:pic>
                    <p:nvPicPr>
                      <p:cNvPr id="0" name=""/>
                      <p:cNvPicPr/>
                      <p:nvPr/>
                    </p:nvPicPr>
                    <p:blipFill>
                      <a:blip r:embed="rId4"/>
                      <a:stretch>
                        <a:fillRect/>
                      </a:stretch>
                    </p:blipFill>
                    <p:spPr>
                      <a:xfrm>
                        <a:off x="361950" y="733425"/>
                        <a:ext cx="8231188" cy="6200775"/>
                      </a:xfrm>
                      <a:prstGeom prst="rect">
                        <a:avLst/>
                      </a:prstGeom>
                    </p:spPr>
                  </p:pic>
                </p:oleObj>
              </mc:Fallback>
            </mc:AlternateContent>
          </a:graphicData>
        </a:graphic>
      </p:graphicFrame>
    </p:spTree>
    <p:extLst>
      <p:ext uri="{BB962C8B-B14F-4D97-AF65-F5344CB8AC3E}">
        <p14:creationId xmlns:p14="http://schemas.microsoft.com/office/powerpoint/2010/main" val="348503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共働き夫婦のイラスト">
            <a:extLst>
              <a:ext uri="{FF2B5EF4-FFF2-40B4-BE49-F238E27FC236}">
                <a16:creationId xmlns:a16="http://schemas.microsoft.com/office/drawing/2014/main" id="{1FCE912B-18FF-4F8C-EA93-D57499C82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839" y="4188774"/>
            <a:ext cx="978983" cy="12409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69DE0B9F-53C9-5DA3-BAA3-CE0D92598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023" y="2842793"/>
            <a:ext cx="1609092" cy="16937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スパムメール・迷惑メールのイラスト">
            <a:extLst>
              <a:ext uri="{FF2B5EF4-FFF2-40B4-BE49-F238E27FC236}">
                <a16:creationId xmlns:a16="http://schemas.microsoft.com/office/drawing/2014/main" id="{84DD60B7-189D-7B5F-003A-6C2162009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963" y="2254674"/>
            <a:ext cx="1285757" cy="13221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アンケートに答える人のイラスト（男性）">
            <a:extLst>
              <a:ext uri="{FF2B5EF4-FFF2-40B4-BE49-F238E27FC236}">
                <a16:creationId xmlns:a16="http://schemas.microsoft.com/office/drawing/2014/main" id="{DFADFBEC-AD5B-BA3A-B445-AF2C55C3C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129" y="4330549"/>
            <a:ext cx="1165315" cy="1765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新聞折込チラシのイラスト">
            <a:extLst>
              <a:ext uri="{FF2B5EF4-FFF2-40B4-BE49-F238E27FC236}">
                <a16:creationId xmlns:a16="http://schemas.microsoft.com/office/drawing/2014/main" id="{1F0A67A7-8B49-81B9-E0D2-30A76C6AC8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7705" y="2080450"/>
            <a:ext cx="1566996" cy="176562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319ECD33-84B8-34F8-2F40-48473C15439F}"/>
              </a:ext>
            </a:extLst>
          </p:cNvPr>
          <p:cNvSpPr>
            <a:spLocks noGrp="1"/>
          </p:cNvSpPr>
          <p:nvPr>
            <p:ph type="title"/>
          </p:nvPr>
        </p:nvSpPr>
        <p:spPr>
          <a:xfrm>
            <a:off x="169219" y="204598"/>
            <a:ext cx="7886700" cy="766272"/>
          </a:xfrm>
        </p:spPr>
        <p:txBody>
          <a:bodyPr>
            <a:noAutofit/>
          </a:bodyPr>
          <a:lstStyle/>
          <a:p>
            <a:r>
              <a:rPr kumimoji="1" lang="ja-JP" altLang="en-US" sz="3600" dirty="0">
                <a:solidFill>
                  <a:srgbClr val="00B050"/>
                </a:solidFill>
                <a:latin typeface="BIZ UDPゴシック" panose="020B0400000000000000" pitchFamily="50" charset="-128"/>
                <a:ea typeface="BIZ UDPゴシック" panose="020B0400000000000000" pitchFamily="50" charset="-128"/>
              </a:rPr>
              <a:t>自治会を変えたいと思いませんか？</a:t>
            </a:r>
          </a:p>
        </p:txBody>
      </p:sp>
      <p:pic>
        <p:nvPicPr>
          <p:cNvPr id="1026" name="Picture 2" descr="回覧板のイラスト">
            <a:extLst>
              <a:ext uri="{FF2B5EF4-FFF2-40B4-BE49-F238E27FC236}">
                <a16:creationId xmlns:a16="http://schemas.microsoft.com/office/drawing/2014/main" id="{D37921C8-DA58-5C5F-88C4-44C358E97D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7681" y="1904152"/>
            <a:ext cx="1320389" cy="1327024"/>
          </a:xfrm>
          <a:prstGeom prst="rect">
            <a:avLst/>
          </a:prstGeom>
          <a:noFill/>
          <a:extLst>
            <a:ext uri="{909E8E84-426E-40DD-AFC4-6F175D3DCCD1}">
              <a14:hiddenFill xmlns:a14="http://schemas.microsoft.com/office/drawing/2010/main">
                <a:solidFill>
                  <a:srgbClr val="FFFFFF"/>
                </a:solidFill>
              </a14:hiddenFill>
            </a:ext>
          </a:extLst>
        </p:spPr>
      </p:pic>
      <p:sp>
        <p:nvSpPr>
          <p:cNvPr id="9" name="吹き出し: 角を丸めた四角形 8">
            <a:extLst>
              <a:ext uri="{FF2B5EF4-FFF2-40B4-BE49-F238E27FC236}">
                <a16:creationId xmlns:a16="http://schemas.microsoft.com/office/drawing/2014/main" id="{7E47082F-DF92-4EBC-D16C-FA10E4DA75CA}"/>
              </a:ext>
            </a:extLst>
          </p:cNvPr>
          <p:cNvSpPr/>
          <p:nvPr/>
        </p:nvSpPr>
        <p:spPr>
          <a:xfrm>
            <a:off x="7035721" y="1096196"/>
            <a:ext cx="2026517" cy="1090136"/>
          </a:xfrm>
          <a:prstGeom prst="wedgeRoundRectCallout">
            <a:avLst>
              <a:gd name="adj1" fmla="val -56458"/>
              <a:gd name="adj2" fmla="val 77918"/>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イベントのチラシ</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作ったけど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誰かにチェック</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してもらいたい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0" name="吹き出し: 角を丸めた四角形 9">
            <a:extLst>
              <a:ext uri="{FF2B5EF4-FFF2-40B4-BE49-F238E27FC236}">
                <a16:creationId xmlns:a16="http://schemas.microsoft.com/office/drawing/2014/main" id="{0B7E8AA3-1A2B-19F8-866B-093D0D5AAE40}"/>
              </a:ext>
            </a:extLst>
          </p:cNvPr>
          <p:cNvSpPr/>
          <p:nvPr/>
        </p:nvSpPr>
        <p:spPr>
          <a:xfrm>
            <a:off x="7363860" y="2468712"/>
            <a:ext cx="1650727" cy="651094"/>
          </a:xfrm>
          <a:prstGeom prst="wedgeRoundRectCallout">
            <a:avLst>
              <a:gd name="adj1" fmla="val -94118"/>
              <a:gd name="adj2" fmla="val 103784"/>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送ったメール</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見てもらえたかな</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1030" name="Picture 6" descr="カレンダーを見て焦る人のイラスト（女性）">
            <a:extLst>
              <a:ext uri="{FF2B5EF4-FFF2-40B4-BE49-F238E27FC236}">
                <a16:creationId xmlns:a16="http://schemas.microsoft.com/office/drawing/2014/main" id="{058C34CE-ABD3-3CAC-4421-C0D0030F0E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4429" y="3655512"/>
            <a:ext cx="1905000" cy="1762125"/>
          </a:xfrm>
          <a:prstGeom prst="rect">
            <a:avLst/>
          </a:prstGeom>
          <a:noFill/>
          <a:extLst>
            <a:ext uri="{909E8E84-426E-40DD-AFC4-6F175D3DCCD1}">
              <a14:hiddenFill xmlns:a14="http://schemas.microsoft.com/office/drawing/2010/main">
                <a:solidFill>
                  <a:srgbClr val="FFFFFF"/>
                </a:solidFill>
              </a14:hiddenFill>
            </a:ext>
          </a:extLst>
        </p:spPr>
      </p:pic>
      <p:sp>
        <p:nvSpPr>
          <p:cNvPr id="13" name="吹き出し: 角を丸めた四角形 12">
            <a:extLst>
              <a:ext uri="{FF2B5EF4-FFF2-40B4-BE49-F238E27FC236}">
                <a16:creationId xmlns:a16="http://schemas.microsoft.com/office/drawing/2014/main" id="{D545344D-3AD4-D997-32D5-639CA182EEB2}"/>
              </a:ext>
            </a:extLst>
          </p:cNvPr>
          <p:cNvSpPr/>
          <p:nvPr/>
        </p:nvSpPr>
        <p:spPr>
          <a:xfrm>
            <a:off x="2753973" y="1057415"/>
            <a:ext cx="2026517" cy="900202"/>
          </a:xfrm>
          <a:prstGeom prst="wedgeRoundRectCallout">
            <a:avLst>
              <a:gd name="adj1" fmla="val -60456"/>
              <a:gd name="adj2" fmla="val 81382"/>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回ってきたけど、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イベント終わってる</a:t>
            </a:r>
          </a:p>
        </p:txBody>
      </p:sp>
      <p:sp>
        <p:nvSpPr>
          <p:cNvPr id="14" name="吹き出し: 角を丸めた四角形 13">
            <a:extLst>
              <a:ext uri="{FF2B5EF4-FFF2-40B4-BE49-F238E27FC236}">
                <a16:creationId xmlns:a16="http://schemas.microsoft.com/office/drawing/2014/main" id="{459FEE09-87CF-6285-BA9D-378D863314B8}"/>
              </a:ext>
            </a:extLst>
          </p:cNvPr>
          <p:cNvSpPr/>
          <p:nvPr/>
        </p:nvSpPr>
        <p:spPr>
          <a:xfrm>
            <a:off x="208294" y="2097700"/>
            <a:ext cx="1546146" cy="900202"/>
          </a:xfrm>
          <a:prstGeom prst="wedgeRoundRectCallout">
            <a:avLst>
              <a:gd name="adj1" fmla="val 61741"/>
              <a:gd name="adj2" fmla="val 24362"/>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あのイベント</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いつだっけ</a:t>
            </a:r>
          </a:p>
        </p:txBody>
      </p:sp>
      <p:sp>
        <p:nvSpPr>
          <p:cNvPr id="15" name="吹き出し: 角を丸めた四角形 14">
            <a:extLst>
              <a:ext uri="{FF2B5EF4-FFF2-40B4-BE49-F238E27FC236}">
                <a16:creationId xmlns:a16="http://schemas.microsoft.com/office/drawing/2014/main" id="{9195F76D-55BA-9B52-A1EB-3EEC8CF48CFA}"/>
              </a:ext>
            </a:extLst>
          </p:cNvPr>
          <p:cNvSpPr/>
          <p:nvPr/>
        </p:nvSpPr>
        <p:spPr>
          <a:xfrm>
            <a:off x="81761" y="5150261"/>
            <a:ext cx="1546146" cy="900202"/>
          </a:xfrm>
          <a:prstGeom prst="wedgeRoundRectCallout">
            <a:avLst>
              <a:gd name="adj1" fmla="val 11555"/>
              <a:gd name="adj2" fmla="val -126670"/>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資源回収</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今日だったけど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忘れちゃった</a:t>
            </a:r>
          </a:p>
        </p:txBody>
      </p:sp>
      <p:sp>
        <p:nvSpPr>
          <p:cNvPr id="16" name="吹き出し: 角を丸めた四角形 15">
            <a:extLst>
              <a:ext uri="{FF2B5EF4-FFF2-40B4-BE49-F238E27FC236}">
                <a16:creationId xmlns:a16="http://schemas.microsoft.com/office/drawing/2014/main" id="{9CCC3CA8-6683-C35A-1A3B-F7FE7A344A0B}"/>
              </a:ext>
            </a:extLst>
          </p:cNvPr>
          <p:cNvSpPr/>
          <p:nvPr/>
        </p:nvSpPr>
        <p:spPr>
          <a:xfrm>
            <a:off x="114275" y="3091180"/>
            <a:ext cx="2026517" cy="900202"/>
          </a:xfrm>
          <a:prstGeom prst="wedgeRoundRectCallout">
            <a:avLst>
              <a:gd name="adj1" fmla="val 97436"/>
              <a:gd name="adj2" fmla="val 39268"/>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これ、役員会で</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決めないと！でも</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役員会は来月か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7" name="吹き出し: 角を丸めた四角形 16">
            <a:extLst>
              <a:ext uri="{FF2B5EF4-FFF2-40B4-BE49-F238E27FC236}">
                <a16:creationId xmlns:a16="http://schemas.microsoft.com/office/drawing/2014/main" id="{0AD3FC66-9CD9-B5A2-8EC7-C46D32AA518C}"/>
              </a:ext>
            </a:extLst>
          </p:cNvPr>
          <p:cNvSpPr/>
          <p:nvPr/>
        </p:nvSpPr>
        <p:spPr>
          <a:xfrm>
            <a:off x="6919433" y="5855812"/>
            <a:ext cx="2026517" cy="831794"/>
          </a:xfrm>
          <a:prstGeom prst="wedgeRoundRectCallout">
            <a:avLst>
              <a:gd name="adj1" fmla="val 4886"/>
              <a:gd name="adj2" fmla="val -86902"/>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アンケートしたいけど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配布や回収が面倒</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1034" name="Picture 10" descr="Eメールのイラスト">
            <a:extLst>
              <a:ext uri="{FF2B5EF4-FFF2-40B4-BE49-F238E27FC236}">
                <a16:creationId xmlns:a16="http://schemas.microsoft.com/office/drawing/2014/main" id="{0B550DB7-703B-3F9F-51C9-5A3B40FF80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5932" y="3119806"/>
            <a:ext cx="871576" cy="871576"/>
          </a:xfrm>
          <a:prstGeom prst="rect">
            <a:avLst/>
          </a:prstGeom>
          <a:noFill/>
          <a:extLst>
            <a:ext uri="{909E8E84-426E-40DD-AFC4-6F175D3DCCD1}">
              <a14:hiddenFill xmlns:a14="http://schemas.microsoft.com/office/drawing/2010/main">
                <a:solidFill>
                  <a:srgbClr val="FFFFFF"/>
                </a:solidFill>
              </a14:hiddenFill>
            </a:ext>
          </a:extLst>
        </p:spPr>
      </p:pic>
      <p:sp>
        <p:nvSpPr>
          <p:cNvPr id="18" name="吹き出し: 角を丸めた四角形 17">
            <a:extLst>
              <a:ext uri="{FF2B5EF4-FFF2-40B4-BE49-F238E27FC236}">
                <a16:creationId xmlns:a16="http://schemas.microsoft.com/office/drawing/2014/main" id="{015CC7AE-3965-250E-0173-C08C047FE83E}"/>
              </a:ext>
            </a:extLst>
          </p:cNvPr>
          <p:cNvSpPr/>
          <p:nvPr/>
        </p:nvSpPr>
        <p:spPr>
          <a:xfrm>
            <a:off x="208294" y="1096196"/>
            <a:ext cx="2026517" cy="900202"/>
          </a:xfrm>
          <a:prstGeom prst="wedgeRoundRectCallout">
            <a:avLst>
              <a:gd name="adj1" fmla="val 58046"/>
              <a:gd name="adj2" fmla="val 41352"/>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印刷にお金も</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かかるし、配布に</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手間がかかるよね。</a:t>
            </a:r>
          </a:p>
        </p:txBody>
      </p:sp>
      <p:pic>
        <p:nvPicPr>
          <p:cNvPr id="1036" name="Picture 12" descr="地割れのイラスト（自然災害）">
            <a:extLst>
              <a:ext uri="{FF2B5EF4-FFF2-40B4-BE49-F238E27FC236}">
                <a16:creationId xmlns:a16="http://schemas.microsoft.com/office/drawing/2014/main" id="{5FB5CECE-E36B-4512-8661-32AB207322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1685" y="4605449"/>
            <a:ext cx="2026517" cy="1535087"/>
          </a:xfrm>
          <a:prstGeom prst="rect">
            <a:avLst/>
          </a:prstGeom>
          <a:noFill/>
          <a:extLst>
            <a:ext uri="{909E8E84-426E-40DD-AFC4-6F175D3DCCD1}">
              <a14:hiddenFill xmlns:a14="http://schemas.microsoft.com/office/drawing/2010/main">
                <a:solidFill>
                  <a:srgbClr val="FFFFFF"/>
                </a:solidFill>
              </a14:hiddenFill>
            </a:ext>
          </a:extLst>
        </p:spPr>
      </p:pic>
      <p:sp>
        <p:nvSpPr>
          <p:cNvPr id="19" name="吹き出し: 角を丸めた四角形 18">
            <a:extLst>
              <a:ext uri="{FF2B5EF4-FFF2-40B4-BE49-F238E27FC236}">
                <a16:creationId xmlns:a16="http://schemas.microsoft.com/office/drawing/2014/main" id="{BBBCE983-B5A4-2F1D-0603-4EE79B638C8C}"/>
              </a:ext>
            </a:extLst>
          </p:cNvPr>
          <p:cNvSpPr/>
          <p:nvPr/>
        </p:nvSpPr>
        <p:spPr>
          <a:xfrm>
            <a:off x="1711520" y="5821608"/>
            <a:ext cx="2026517" cy="900202"/>
          </a:xfrm>
          <a:prstGeom prst="wedgeRoundRectCallout">
            <a:avLst>
              <a:gd name="adj1" fmla="val 65620"/>
              <a:gd name="adj2" fmla="val -50156"/>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災害時の連絡体制や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安否確認をどうしよう</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1038" name="Picture 14" descr="食欲のないお年寄りのイラスト">
            <a:extLst>
              <a:ext uri="{FF2B5EF4-FFF2-40B4-BE49-F238E27FC236}">
                <a16:creationId xmlns:a16="http://schemas.microsoft.com/office/drawing/2014/main" id="{878AC6F6-9CDB-8060-B645-65CBDB53FF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3144" y="5777756"/>
            <a:ext cx="797174" cy="895701"/>
          </a:xfrm>
          <a:prstGeom prst="rect">
            <a:avLst/>
          </a:prstGeom>
          <a:noFill/>
          <a:extLst>
            <a:ext uri="{909E8E84-426E-40DD-AFC4-6F175D3DCCD1}">
              <a14:hiddenFill xmlns:a14="http://schemas.microsoft.com/office/drawing/2010/main">
                <a:solidFill>
                  <a:srgbClr val="FFFFFF"/>
                </a:solidFill>
              </a14:hiddenFill>
            </a:ext>
          </a:extLst>
        </p:spPr>
      </p:pic>
      <p:sp>
        <p:nvSpPr>
          <p:cNvPr id="20" name="吹き出し: 角を丸めた四角形 19">
            <a:extLst>
              <a:ext uri="{FF2B5EF4-FFF2-40B4-BE49-F238E27FC236}">
                <a16:creationId xmlns:a16="http://schemas.microsoft.com/office/drawing/2014/main" id="{61A48A45-2081-4EF3-DEE4-61A1B9AD1BDD}"/>
              </a:ext>
            </a:extLst>
          </p:cNvPr>
          <p:cNvSpPr/>
          <p:nvPr/>
        </p:nvSpPr>
        <p:spPr>
          <a:xfrm>
            <a:off x="4822769" y="5213363"/>
            <a:ext cx="2026517" cy="900202"/>
          </a:xfrm>
          <a:prstGeom prst="wedgeRoundRectCallout">
            <a:avLst>
              <a:gd name="adj1" fmla="val -63234"/>
              <a:gd name="adj2" fmla="val 80743"/>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手伝いのいる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お年寄りのサポートも</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考えないと</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1" name="吹き出し: 角を丸めた四角形 20">
            <a:extLst>
              <a:ext uri="{FF2B5EF4-FFF2-40B4-BE49-F238E27FC236}">
                <a16:creationId xmlns:a16="http://schemas.microsoft.com/office/drawing/2014/main" id="{45CFE8CC-5F34-4689-2A6B-AF7F128904EB}"/>
              </a:ext>
            </a:extLst>
          </p:cNvPr>
          <p:cNvSpPr/>
          <p:nvPr/>
        </p:nvSpPr>
        <p:spPr>
          <a:xfrm>
            <a:off x="5130476" y="1057933"/>
            <a:ext cx="1650727" cy="1089024"/>
          </a:xfrm>
          <a:prstGeom prst="wedgeRoundRectCallout">
            <a:avLst>
              <a:gd name="adj1" fmla="val -1605"/>
              <a:gd name="adj2" fmla="val 71097"/>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迷惑メールが</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多すぎて</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必要なメールが</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見つからない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2" name="吹き出し: 角を丸めた四角形 21">
            <a:extLst>
              <a:ext uri="{FF2B5EF4-FFF2-40B4-BE49-F238E27FC236}">
                <a16:creationId xmlns:a16="http://schemas.microsoft.com/office/drawing/2014/main" id="{81D8E2A9-2824-E967-618D-C90E836394B3}"/>
              </a:ext>
            </a:extLst>
          </p:cNvPr>
          <p:cNvSpPr/>
          <p:nvPr/>
        </p:nvSpPr>
        <p:spPr>
          <a:xfrm>
            <a:off x="3310983" y="2097700"/>
            <a:ext cx="1609093" cy="718131"/>
          </a:xfrm>
          <a:prstGeom prst="wedgeRoundRectCallout">
            <a:avLst>
              <a:gd name="adj1" fmla="val -17966"/>
              <a:gd name="adj2" fmla="val 112246"/>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若い人にも</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参加して欲しい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3" name="吹き出し: 角を丸めた四角形 22">
            <a:extLst>
              <a:ext uri="{FF2B5EF4-FFF2-40B4-BE49-F238E27FC236}">
                <a16:creationId xmlns:a16="http://schemas.microsoft.com/office/drawing/2014/main" id="{1CA91FB1-7025-32B5-DE99-38DA168A1E67}"/>
              </a:ext>
            </a:extLst>
          </p:cNvPr>
          <p:cNvSpPr/>
          <p:nvPr/>
        </p:nvSpPr>
        <p:spPr>
          <a:xfrm>
            <a:off x="3989594" y="4294405"/>
            <a:ext cx="1868773" cy="718131"/>
          </a:xfrm>
          <a:prstGeom prst="wedgeRoundRectCallout">
            <a:avLst>
              <a:gd name="adj1" fmla="val 74971"/>
              <a:gd name="adj2" fmla="val -9834"/>
              <a:gd name="adj3" fmla="val 16667"/>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若い人は共働きで</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忙しいし難しいかな</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FB240EAD-310A-7AC4-E928-6F54C04055E9}"/>
              </a:ext>
            </a:extLst>
          </p:cNvPr>
          <p:cNvPicPr>
            <a:picLocks noChangeAspect="1"/>
          </p:cNvPicPr>
          <p:nvPr/>
        </p:nvPicPr>
        <p:blipFill>
          <a:blip r:embed="rId12"/>
          <a:srcRect l="14063" t="12139" r="14172" b="11058"/>
          <a:stretch>
            <a:fillRect/>
          </a:stretch>
        </p:blipFill>
        <p:spPr>
          <a:xfrm>
            <a:off x="7422317" y="193675"/>
            <a:ext cx="703468" cy="752852"/>
          </a:xfrm>
          <a:prstGeom prst="rect">
            <a:avLst/>
          </a:prstGeom>
        </p:spPr>
      </p:pic>
      <p:sp>
        <p:nvSpPr>
          <p:cNvPr id="4" name="正方形/長方形 3">
            <a:extLst>
              <a:ext uri="{FF2B5EF4-FFF2-40B4-BE49-F238E27FC236}">
                <a16:creationId xmlns:a16="http://schemas.microsoft.com/office/drawing/2014/main" id="{CC0FB804-470F-1D88-0D2C-E7B1209BA28A}"/>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a:t>
            </a:r>
          </a:p>
        </p:txBody>
      </p:sp>
    </p:spTree>
    <p:extLst>
      <p:ext uri="{BB962C8B-B14F-4D97-AF65-F5344CB8AC3E}">
        <p14:creationId xmlns:p14="http://schemas.microsoft.com/office/powerpoint/2010/main" val="274840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a:extLst>
              <a:ext uri="{FF2B5EF4-FFF2-40B4-BE49-F238E27FC236}">
                <a16:creationId xmlns:a16="http://schemas.microsoft.com/office/drawing/2014/main" id="{DF110ED4-116F-6B64-18CA-729AEF135A89}"/>
              </a:ext>
            </a:extLst>
          </p:cNvPr>
          <p:cNvPicPr>
            <a:picLocks noChangeAspect="1"/>
          </p:cNvPicPr>
          <p:nvPr/>
        </p:nvPicPr>
        <p:blipFill>
          <a:blip r:embed="rId2"/>
          <a:srcRect l="3605"/>
          <a:stretch>
            <a:fillRect/>
          </a:stretch>
        </p:blipFill>
        <p:spPr>
          <a:xfrm>
            <a:off x="393190" y="1539642"/>
            <a:ext cx="4089635" cy="4175357"/>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CBA11A03-F86F-C454-8D4B-362627D4FD66}"/>
              </a:ext>
            </a:extLst>
          </p:cNvPr>
          <p:cNvPicPr>
            <a:picLocks noChangeAspect="1"/>
          </p:cNvPicPr>
          <p:nvPr/>
        </p:nvPicPr>
        <p:blipFill>
          <a:blip r:embed="rId3"/>
          <a:stretch>
            <a:fillRect/>
          </a:stretch>
        </p:blipFill>
        <p:spPr>
          <a:xfrm>
            <a:off x="4744269" y="1861830"/>
            <a:ext cx="3971037" cy="4115064"/>
          </a:xfrm>
          <a:prstGeom prst="rect">
            <a:avLst/>
          </a:prstGeom>
        </p:spPr>
      </p:pic>
      <p:pic>
        <p:nvPicPr>
          <p:cNvPr id="7" name="図 6">
            <a:extLst>
              <a:ext uri="{FF2B5EF4-FFF2-40B4-BE49-F238E27FC236}">
                <a16:creationId xmlns:a16="http://schemas.microsoft.com/office/drawing/2014/main" id="{D3FA81A4-EC33-D06D-C24B-71661E5A299B}"/>
              </a:ext>
            </a:extLst>
          </p:cNvPr>
          <p:cNvPicPr>
            <a:picLocks noChangeAspect="1"/>
          </p:cNvPicPr>
          <p:nvPr/>
        </p:nvPicPr>
        <p:blipFill>
          <a:blip r:embed="rId4"/>
          <a:stretch>
            <a:fillRect/>
          </a:stretch>
        </p:blipFill>
        <p:spPr>
          <a:xfrm>
            <a:off x="357759" y="498625"/>
            <a:ext cx="4410691" cy="962159"/>
          </a:xfrm>
          <a:prstGeom prst="rect">
            <a:avLst/>
          </a:prstGeom>
        </p:spPr>
      </p:pic>
      <p:sp>
        <p:nvSpPr>
          <p:cNvPr id="9" name="テキスト ボックス 8">
            <a:extLst>
              <a:ext uri="{FF2B5EF4-FFF2-40B4-BE49-F238E27FC236}">
                <a16:creationId xmlns:a16="http://schemas.microsoft.com/office/drawing/2014/main" id="{F2A48643-5599-D5E5-1C96-0AED29D2CECC}"/>
              </a:ext>
            </a:extLst>
          </p:cNvPr>
          <p:cNvSpPr txBox="1"/>
          <p:nvPr/>
        </p:nvSpPr>
        <p:spPr>
          <a:xfrm>
            <a:off x="4467599" y="5923358"/>
            <a:ext cx="4318642" cy="246221"/>
          </a:xfrm>
          <a:prstGeom prst="rect">
            <a:avLst/>
          </a:prstGeom>
          <a:noFill/>
        </p:spPr>
        <p:txBody>
          <a:bodyPr wrap="square">
            <a:spAutoFit/>
          </a:bodyPr>
          <a:lstStyle/>
          <a:p>
            <a:r>
              <a:rPr lang="ja-JP" altLang="en-US" sz="1000" dirty="0">
                <a:latin typeface="メイリオ" panose="020B0604030504040204" pitchFamily="50" charset="-128"/>
                <a:ea typeface="メイリオ" panose="020B0604030504040204" pitchFamily="50" charset="-128"/>
              </a:rPr>
              <a:t>自治会等における地域活動のデジタル化ハンドブック</a:t>
            </a:r>
            <a:r>
              <a:rPr lang="en-US" altLang="ja-JP" sz="1000" dirty="0">
                <a:latin typeface="メイリオ" panose="020B0604030504040204" pitchFamily="50" charset="-128"/>
                <a:ea typeface="メイリオ" panose="020B0604030504040204" pitchFamily="50" charset="-128"/>
              </a:rPr>
              <a:t>PDF</a:t>
            </a:r>
            <a:endParaRPr lang="ja-JP" altLang="en-US" sz="10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C5220B42-18BC-3180-179F-07F587FD7274}"/>
              </a:ext>
            </a:extLst>
          </p:cNvPr>
          <p:cNvSpPr txBox="1"/>
          <p:nvPr/>
        </p:nvSpPr>
        <p:spPr>
          <a:xfrm>
            <a:off x="4913376" y="6095368"/>
            <a:ext cx="4572000" cy="276999"/>
          </a:xfrm>
          <a:prstGeom prst="rect">
            <a:avLst/>
          </a:prstGeom>
          <a:noFill/>
        </p:spPr>
        <p:txBody>
          <a:bodyPr wrap="square">
            <a:spAutoFit/>
          </a:bodyPr>
          <a:lstStyle/>
          <a:p>
            <a:r>
              <a:rPr lang="af-ZA" altLang="ja-JP" sz="1200" dirty="0"/>
              <a:t>https://www.soumu.go.jp/main_content/001019750.pdf</a:t>
            </a:r>
            <a:endParaRPr lang="ja-JP" altLang="en-US" sz="1200" dirty="0"/>
          </a:p>
        </p:txBody>
      </p:sp>
      <p:sp>
        <p:nvSpPr>
          <p:cNvPr id="4" name="テキスト ボックス 3">
            <a:extLst>
              <a:ext uri="{FF2B5EF4-FFF2-40B4-BE49-F238E27FC236}">
                <a16:creationId xmlns:a16="http://schemas.microsoft.com/office/drawing/2014/main" id="{76EA8437-4414-4063-27F4-B2B1E3DD3B82}"/>
              </a:ext>
            </a:extLst>
          </p:cNvPr>
          <p:cNvSpPr txBox="1"/>
          <p:nvPr/>
        </p:nvSpPr>
        <p:spPr>
          <a:xfrm>
            <a:off x="4836639" y="1152451"/>
            <a:ext cx="3875922" cy="830997"/>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総務省作成の</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自治会等における地域活動のデジタル化ハンドブック</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において導入事例として掲載されました</a:t>
            </a:r>
            <a:endParaRPr lang="en-US" altLang="ja-JP" sz="160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03167DE4-3EB7-6C61-E3AB-169DA40C9052}"/>
              </a:ext>
            </a:extLst>
          </p:cNvPr>
          <p:cNvPicPr>
            <a:picLocks noChangeAspect="1"/>
          </p:cNvPicPr>
          <p:nvPr/>
        </p:nvPicPr>
        <p:blipFill>
          <a:blip r:embed="rId5"/>
          <a:srcRect l="14063" t="12139" r="14172" b="11058"/>
          <a:stretch>
            <a:fillRect/>
          </a:stretch>
        </p:blipFill>
        <p:spPr>
          <a:xfrm>
            <a:off x="7217861" y="545304"/>
            <a:ext cx="540971" cy="578948"/>
          </a:xfrm>
          <a:prstGeom prst="rect">
            <a:avLst/>
          </a:prstGeom>
        </p:spPr>
      </p:pic>
      <p:sp>
        <p:nvSpPr>
          <p:cNvPr id="6" name="正方形/長方形 5">
            <a:extLst>
              <a:ext uri="{FF2B5EF4-FFF2-40B4-BE49-F238E27FC236}">
                <a16:creationId xmlns:a16="http://schemas.microsoft.com/office/drawing/2014/main" id="{5462B5A6-DBE4-76A5-64E2-E9B2A2A05380}"/>
              </a:ext>
            </a:extLst>
          </p:cNvPr>
          <p:cNvSpPr/>
          <p:nvPr/>
        </p:nvSpPr>
        <p:spPr>
          <a:xfrm>
            <a:off x="7937712" y="567092"/>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３</a:t>
            </a:r>
          </a:p>
        </p:txBody>
      </p:sp>
    </p:spTree>
    <p:extLst>
      <p:ext uri="{BB962C8B-B14F-4D97-AF65-F5344CB8AC3E}">
        <p14:creationId xmlns:p14="http://schemas.microsoft.com/office/powerpoint/2010/main" val="365325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9ECD33-84B8-34F8-2F40-48473C15439F}"/>
              </a:ext>
            </a:extLst>
          </p:cNvPr>
          <p:cNvSpPr>
            <a:spLocks noGrp="1"/>
          </p:cNvSpPr>
          <p:nvPr>
            <p:ph type="title"/>
          </p:nvPr>
        </p:nvSpPr>
        <p:spPr>
          <a:xfrm>
            <a:off x="1741" y="233679"/>
            <a:ext cx="5787142" cy="793825"/>
          </a:xfrm>
          <a:noFill/>
        </p:spPr>
        <p:txBody>
          <a:bodyPr/>
          <a:lstStyle/>
          <a:p>
            <a:pPr algn="ctr"/>
            <a:r>
              <a:rPr kumimoji="1" lang="en-US" altLang="ja-JP" dirty="0" err="1">
                <a:solidFill>
                  <a:srgbClr val="00B050"/>
                </a:solidFill>
                <a:latin typeface="BIZ UDPゴシック" panose="020B0400000000000000" pitchFamily="50" charset="-128"/>
                <a:ea typeface="BIZ UDPゴシック" panose="020B0400000000000000" pitchFamily="50" charset="-128"/>
              </a:rPr>
              <a:t>Yumicom</a:t>
            </a:r>
            <a:r>
              <a:rPr kumimoji="1" lang="ja-JP" altLang="en-US" dirty="0">
                <a:solidFill>
                  <a:srgbClr val="00B050"/>
                </a:solidFill>
                <a:latin typeface="BIZ UDPゴシック" panose="020B0400000000000000" pitchFamily="50" charset="-128"/>
                <a:ea typeface="BIZ UDPゴシック" panose="020B0400000000000000" pitchFamily="50" charset="-128"/>
              </a:rPr>
              <a:t>の機能</a:t>
            </a:r>
          </a:p>
        </p:txBody>
      </p:sp>
      <p:sp>
        <p:nvSpPr>
          <p:cNvPr id="5" name="タイトル 1">
            <a:extLst>
              <a:ext uri="{FF2B5EF4-FFF2-40B4-BE49-F238E27FC236}">
                <a16:creationId xmlns:a16="http://schemas.microsoft.com/office/drawing/2014/main" id="{773A45F2-CF14-89E5-80EB-8097735C7148}"/>
              </a:ext>
            </a:extLst>
          </p:cNvPr>
          <p:cNvSpPr txBox="1">
            <a:spLocks/>
          </p:cNvSpPr>
          <p:nvPr/>
        </p:nvSpPr>
        <p:spPr>
          <a:xfrm>
            <a:off x="628650" y="1353082"/>
            <a:ext cx="7886700" cy="793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BIZ UDPゴシック" panose="020B0400000000000000" pitchFamily="50" charset="-128"/>
                <a:ea typeface="BIZ UDPゴシック" panose="020B0400000000000000" pitchFamily="50" charset="-128"/>
              </a:rPr>
              <a:t>まずは動画で機能をみていただきます。</a:t>
            </a:r>
            <a:endParaRPr lang="en-US" altLang="ja-JP" sz="2800" dirty="0">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0CBD4155-F448-87F5-C52C-459E1FD7E1FC}"/>
              </a:ext>
            </a:extLst>
          </p:cNvPr>
          <p:cNvGrpSpPr/>
          <p:nvPr/>
        </p:nvGrpSpPr>
        <p:grpSpPr>
          <a:xfrm>
            <a:off x="549852" y="4511964"/>
            <a:ext cx="8044295" cy="992955"/>
            <a:chOff x="628649" y="4015487"/>
            <a:chExt cx="8044295" cy="992955"/>
          </a:xfrm>
        </p:grpSpPr>
        <p:sp>
          <p:nvSpPr>
            <p:cNvPr id="6" name="タイトル 1">
              <a:extLst>
                <a:ext uri="{FF2B5EF4-FFF2-40B4-BE49-F238E27FC236}">
                  <a16:creationId xmlns:a16="http://schemas.microsoft.com/office/drawing/2014/main" id="{2600542F-60B7-7840-3F98-72E234258987}"/>
                </a:ext>
              </a:extLst>
            </p:cNvPr>
            <p:cNvSpPr txBox="1">
              <a:spLocks/>
            </p:cNvSpPr>
            <p:nvPr/>
          </p:nvSpPr>
          <p:spPr>
            <a:xfrm>
              <a:off x="628649" y="4015487"/>
              <a:ext cx="8044295" cy="992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BIZ UDPゴシック" panose="020B0400000000000000" pitchFamily="50" charset="-128"/>
                  <a:ea typeface="BIZ UDPゴシック" panose="020B0400000000000000" pitchFamily="50" charset="-128"/>
                </a:rPr>
                <a:t>こちらは　　　　</a:t>
              </a:r>
              <a:r>
                <a:rPr lang="en-US" altLang="ja-JP" sz="2800" dirty="0" err="1">
                  <a:latin typeface="BIZ UDPゴシック" panose="020B0400000000000000" pitchFamily="50" charset="-128"/>
                  <a:ea typeface="BIZ UDPゴシック" panose="020B0400000000000000" pitchFamily="50" charset="-128"/>
                </a:rPr>
                <a:t>youtube</a:t>
              </a:r>
              <a:r>
                <a:rPr lang="ja-JP" altLang="en-US" sz="2800" dirty="0">
                  <a:latin typeface="BIZ UDPゴシック" panose="020B0400000000000000" pitchFamily="50" charset="-128"/>
                  <a:ea typeface="BIZ UDPゴシック" panose="020B0400000000000000" pitchFamily="50" charset="-128"/>
                </a:rPr>
                <a:t>でもご視聴いただけます。</a:t>
              </a:r>
            </a:p>
          </p:txBody>
        </p:sp>
        <p:pic>
          <p:nvPicPr>
            <p:cNvPr id="1026" name="Picture 2">
              <a:extLst>
                <a:ext uri="{FF2B5EF4-FFF2-40B4-BE49-F238E27FC236}">
                  <a16:creationId xmlns:a16="http://schemas.microsoft.com/office/drawing/2014/main" id="{8387FF5B-7BEC-A7EE-3FCA-76F5E6967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873" y="4015487"/>
              <a:ext cx="898236" cy="8982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グループ化 9">
            <a:extLst>
              <a:ext uri="{FF2B5EF4-FFF2-40B4-BE49-F238E27FC236}">
                <a16:creationId xmlns:a16="http://schemas.microsoft.com/office/drawing/2014/main" id="{8BAE5FC3-C1FE-7C97-887A-0914157F88FD}"/>
              </a:ext>
            </a:extLst>
          </p:cNvPr>
          <p:cNvGrpSpPr/>
          <p:nvPr/>
        </p:nvGrpSpPr>
        <p:grpSpPr>
          <a:xfrm>
            <a:off x="628649" y="5313744"/>
            <a:ext cx="7647133" cy="992955"/>
            <a:chOff x="628649" y="5313744"/>
            <a:chExt cx="7647133" cy="992955"/>
          </a:xfrm>
        </p:grpSpPr>
        <p:pic>
          <p:nvPicPr>
            <p:cNvPr id="7" name="Picture 2">
              <a:extLst>
                <a:ext uri="{FF2B5EF4-FFF2-40B4-BE49-F238E27FC236}">
                  <a16:creationId xmlns:a16="http://schemas.microsoft.com/office/drawing/2014/main" id="{CE102A9C-D388-244D-41B7-870388840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5313744"/>
              <a:ext cx="898236" cy="898236"/>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a:hlinkClick r:id="rId3"/>
              <a:extLst>
                <a:ext uri="{FF2B5EF4-FFF2-40B4-BE49-F238E27FC236}">
                  <a16:creationId xmlns:a16="http://schemas.microsoft.com/office/drawing/2014/main" id="{1E7610FB-BF4E-87CB-7DD0-EB23CE24BF74}"/>
                </a:ext>
              </a:extLst>
            </p:cNvPr>
            <p:cNvSpPr txBox="1">
              <a:spLocks/>
            </p:cNvSpPr>
            <p:nvPr/>
          </p:nvSpPr>
          <p:spPr>
            <a:xfrm>
              <a:off x="1526885" y="5313744"/>
              <a:ext cx="6748897" cy="992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u="sng" dirty="0">
                  <a:solidFill>
                    <a:srgbClr val="00B0F0"/>
                  </a:solidFill>
                  <a:latin typeface="BIZ UDPゴシック" panose="020B0400000000000000" pitchFamily="50" charset="-128"/>
                  <a:ea typeface="BIZ UDPゴシック" panose="020B0400000000000000" pitchFamily="50" charset="-128"/>
                </a:rPr>
                <a:t>https://youtu.be/WRBzxrtGNbU</a:t>
              </a:r>
              <a:endParaRPr lang="ja-JP" altLang="en-US" sz="2000" u="sng" dirty="0">
                <a:solidFill>
                  <a:srgbClr val="00B0F0"/>
                </a:solidFill>
                <a:latin typeface="BIZ UDPゴシック" panose="020B0400000000000000" pitchFamily="50" charset="-128"/>
                <a:ea typeface="BIZ UDPゴシック" panose="020B0400000000000000" pitchFamily="50" charset="-128"/>
              </a:endParaRPr>
            </a:p>
          </p:txBody>
        </p:sp>
      </p:grpSp>
      <p:sp>
        <p:nvSpPr>
          <p:cNvPr id="20" name="タイトル 1">
            <a:extLst>
              <a:ext uri="{FF2B5EF4-FFF2-40B4-BE49-F238E27FC236}">
                <a16:creationId xmlns:a16="http://schemas.microsoft.com/office/drawing/2014/main" id="{4C18C26C-0E4D-4931-2D26-9763E09E4C58}"/>
              </a:ext>
            </a:extLst>
          </p:cNvPr>
          <p:cNvSpPr txBox="1">
            <a:spLocks/>
          </p:cNvSpPr>
          <p:nvPr/>
        </p:nvSpPr>
        <p:spPr>
          <a:xfrm>
            <a:off x="707447" y="2175193"/>
            <a:ext cx="7886700" cy="665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solidFill>
                  <a:srgbClr val="0070C0"/>
                </a:solidFill>
                <a:latin typeface="BIZ UDPゴシック" panose="020B0400000000000000" pitchFamily="50" charset="-128"/>
                <a:ea typeface="BIZ UDPゴシック" panose="020B0400000000000000" pitchFamily="50" charset="-128"/>
              </a:rPr>
              <a:t>【</a:t>
            </a:r>
            <a:r>
              <a:rPr lang="ja-JP" altLang="en-US" sz="2800" dirty="0">
                <a:solidFill>
                  <a:srgbClr val="0070C0"/>
                </a:solidFill>
                <a:latin typeface="BIZ UDPゴシック" panose="020B0400000000000000" pitchFamily="50" charset="-128"/>
                <a:ea typeface="BIZ UDPゴシック" panose="020B0400000000000000" pitchFamily="50" charset="-128"/>
              </a:rPr>
              <a:t>基本編</a:t>
            </a:r>
            <a:r>
              <a:rPr lang="en-US" altLang="ja-JP" sz="2800" dirty="0">
                <a:solidFill>
                  <a:srgbClr val="0070C0"/>
                </a:solidFill>
                <a:latin typeface="BIZ UDPゴシック" panose="020B0400000000000000" pitchFamily="50" charset="-128"/>
                <a:ea typeface="BIZ UDPゴシック" panose="020B0400000000000000" pitchFamily="50" charset="-128"/>
              </a:rPr>
              <a:t>】</a:t>
            </a:r>
            <a:r>
              <a:rPr lang="en-US" altLang="ja-JP" sz="2800" dirty="0" err="1">
                <a:solidFill>
                  <a:srgbClr val="0070C0"/>
                </a:solidFill>
                <a:latin typeface="BIZ UDPゴシック" panose="020B0400000000000000" pitchFamily="50" charset="-128"/>
                <a:ea typeface="BIZ UDPゴシック" panose="020B0400000000000000" pitchFamily="50" charset="-128"/>
              </a:rPr>
              <a:t>Yumicom</a:t>
            </a:r>
            <a:r>
              <a:rPr lang="ja-JP" altLang="en-US" sz="2800" dirty="0">
                <a:solidFill>
                  <a:srgbClr val="0070C0"/>
                </a:solidFill>
                <a:latin typeface="BIZ UDPゴシック" panose="020B0400000000000000" pitchFamily="50" charset="-128"/>
                <a:ea typeface="BIZ UDPゴシック" panose="020B0400000000000000" pitchFamily="50" charset="-128"/>
              </a:rPr>
              <a:t>アプリ説明動画（</a:t>
            </a:r>
            <a:r>
              <a:rPr lang="en-US" altLang="ja-JP" sz="2800" dirty="0">
                <a:solidFill>
                  <a:srgbClr val="0070C0"/>
                </a:solidFill>
                <a:latin typeface="BIZ UDPゴシック" panose="020B0400000000000000" pitchFamily="50" charset="-128"/>
                <a:ea typeface="BIZ UDPゴシック" panose="020B0400000000000000" pitchFamily="50" charset="-128"/>
              </a:rPr>
              <a:t>8:05</a:t>
            </a:r>
            <a:r>
              <a:rPr lang="ja-JP" altLang="en-US" sz="2800" dirty="0">
                <a:solidFill>
                  <a:srgbClr val="0070C0"/>
                </a:solidFill>
                <a:latin typeface="BIZ UDPゴシック" panose="020B0400000000000000" pitchFamily="50" charset="-128"/>
                <a:ea typeface="BIZ UDPゴシック" panose="020B0400000000000000" pitchFamily="50" charset="-128"/>
              </a:rPr>
              <a:t>）</a:t>
            </a:r>
          </a:p>
        </p:txBody>
      </p:sp>
      <p:pic>
        <p:nvPicPr>
          <p:cNvPr id="24" name="Picture 2">
            <a:hlinkClick r:id="rId4" action="ppaction://hlinkfile"/>
            <a:extLst>
              <a:ext uri="{FF2B5EF4-FFF2-40B4-BE49-F238E27FC236}">
                <a16:creationId xmlns:a16="http://schemas.microsoft.com/office/drawing/2014/main" id="{2D5B53F4-17A1-7AE0-9DE8-92AB98431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119" y="2826349"/>
            <a:ext cx="1601934" cy="160193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0283707D-5DD1-C4C5-6F58-17F9457241DD}"/>
              </a:ext>
            </a:extLst>
          </p:cNvPr>
          <p:cNvPicPr>
            <a:picLocks noChangeAspect="1"/>
          </p:cNvPicPr>
          <p:nvPr/>
        </p:nvPicPr>
        <p:blipFill>
          <a:blip r:embed="rId5"/>
          <a:stretch>
            <a:fillRect/>
          </a:stretch>
        </p:blipFill>
        <p:spPr>
          <a:xfrm>
            <a:off x="6395953" y="5313744"/>
            <a:ext cx="1501942" cy="1501942"/>
          </a:xfrm>
          <a:prstGeom prst="rect">
            <a:avLst/>
          </a:prstGeom>
        </p:spPr>
      </p:pic>
      <p:pic>
        <p:nvPicPr>
          <p:cNvPr id="3" name="図 2">
            <a:extLst>
              <a:ext uri="{FF2B5EF4-FFF2-40B4-BE49-F238E27FC236}">
                <a16:creationId xmlns:a16="http://schemas.microsoft.com/office/drawing/2014/main" id="{430EA12A-289B-4818-618B-0B0CEA5ECB6F}"/>
              </a:ext>
            </a:extLst>
          </p:cNvPr>
          <p:cNvPicPr>
            <a:picLocks noChangeAspect="1"/>
          </p:cNvPicPr>
          <p:nvPr/>
        </p:nvPicPr>
        <p:blipFill>
          <a:blip r:embed="rId6"/>
          <a:srcRect l="14063" t="12139" r="14172" b="11058"/>
          <a:stretch>
            <a:fillRect/>
          </a:stretch>
        </p:blipFill>
        <p:spPr>
          <a:xfrm>
            <a:off x="7422317" y="56537"/>
            <a:ext cx="703468" cy="752852"/>
          </a:xfrm>
          <a:prstGeom prst="rect">
            <a:avLst/>
          </a:prstGeom>
        </p:spPr>
      </p:pic>
      <p:sp>
        <p:nvSpPr>
          <p:cNvPr id="11" name="正方形/長方形 10">
            <a:extLst>
              <a:ext uri="{FF2B5EF4-FFF2-40B4-BE49-F238E27FC236}">
                <a16:creationId xmlns:a16="http://schemas.microsoft.com/office/drawing/2014/main" id="{B9752924-4E64-A316-AAC2-72D576DE74EA}"/>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４</a:t>
            </a:r>
          </a:p>
        </p:txBody>
      </p:sp>
    </p:spTree>
    <p:extLst>
      <p:ext uri="{BB962C8B-B14F-4D97-AF65-F5344CB8AC3E}">
        <p14:creationId xmlns:p14="http://schemas.microsoft.com/office/powerpoint/2010/main" val="8726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604F88FF-1A2C-1BDA-696C-4F535E6B627F}"/>
              </a:ext>
            </a:extLst>
          </p:cNvPr>
          <p:cNvPicPr>
            <a:picLocks noChangeAspect="1"/>
          </p:cNvPicPr>
          <p:nvPr/>
        </p:nvPicPr>
        <p:blipFill>
          <a:blip r:embed="rId2"/>
          <a:stretch>
            <a:fillRect/>
          </a:stretch>
        </p:blipFill>
        <p:spPr>
          <a:xfrm>
            <a:off x="1478014" y="2253648"/>
            <a:ext cx="4236362" cy="2766070"/>
          </a:xfrm>
          <a:prstGeom prst="rect">
            <a:avLst/>
          </a:prstGeom>
          <a:ln>
            <a:solidFill>
              <a:schemeClr val="tx1"/>
            </a:solidFill>
          </a:ln>
        </p:spPr>
      </p:pic>
      <p:pic>
        <p:nvPicPr>
          <p:cNvPr id="22" name="図 21">
            <a:extLst>
              <a:ext uri="{FF2B5EF4-FFF2-40B4-BE49-F238E27FC236}">
                <a16:creationId xmlns:a16="http://schemas.microsoft.com/office/drawing/2014/main" id="{7508F230-B909-9BA1-1357-F02533631252}"/>
              </a:ext>
            </a:extLst>
          </p:cNvPr>
          <p:cNvPicPr>
            <a:picLocks noChangeAspect="1"/>
          </p:cNvPicPr>
          <p:nvPr/>
        </p:nvPicPr>
        <p:blipFill>
          <a:blip r:embed="rId3"/>
          <a:stretch>
            <a:fillRect/>
          </a:stretch>
        </p:blipFill>
        <p:spPr>
          <a:xfrm>
            <a:off x="5693740" y="3225415"/>
            <a:ext cx="2999578" cy="2646135"/>
          </a:xfrm>
          <a:prstGeom prst="rect">
            <a:avLst/>
          </a:prstGeom>
          <a:ln>
            <a:solidFill>
              <a:schemeClr val="tx1"/>
            </a:solidFill>
          </a:ln>
        </p:spPr>
      </p:pic>
      <p:sp>
        <p:nvSpPr>
          <p:cNvPr id="2" name="タイトル 1">
            <a:extLst>
              <a:ext uri="{FF2B5EF4-FFF2-40B4-BE49-F238E27FC236}">
                <a16:creationId xmlns:a16="http://schemas.microsoft.com/office/drawing/2014/main" id="{319ECD33-84B8-34F8-2F40-48473C15439F}"/>
              </a:ext>
            </a:extLst>
          </p:cNvPr>
          <p:cNvSpPr>
            <a:spLocks noGrp="1"/>
          </p:cNvSpPr>
          <p:nvPr>
            <p:ph type="title"/>
          </p:nvPr>
        </p:nvSpPr>
        <p:spPr>
          <a:xfrm>
            <a:off x="1741" y="233680"/>
            <a:ext cx="7359641" cy="598954"/>
          </a:xfrm>
          <a:noFill/>
        </p:spPr>
        <p:txBody>
          <a:bodyPr>
            <a:normAutofit fontScale="90000"/>
          </a:bodyPr>
          <a:lstStyle/>
          <a:p>
            <a:pPr algn="ctr"/>
            <a:r>
              <a:rPr lang="ja-JP" altLang="en-US" dirty="0">
                <a:solidFill>
                  <a:srgbClr val="00B050"/>
                </a:solidFill>
                <a:latin typeface="BIZ UDPゴシック" panose="020B0400000000000000" pitchFamily="50" charset="-128"/>
                <a:ea typeface="BIZ UDPゴシック" panose="020B0400000000000000" pitchFamily="50" charset="-128"/>
              </a:rPr>
              <a:t>管理画面も分かりやすい</a:t>
            </a:r>
            <a:r>
              <a:rPr lang="en-US" altLang="ja-JP" dirty="0">
                <a:solidFill>
                  <a:srgbClr val="00B050"/>
                </a:solidFill>
                <a:latin typeface="BIZ UDPゴシック" panose="020B0400000000000000" pitchFamily="50" charset="-128"/>
                <a:ea typeface="BIZ UDPゴシック" panose="020B0400000000000000" pitchFamily="50" charset="-128"/>
              </a:rPr>
              <a:t>UI</a:t>
            </a:r>
            <a:r>
              <a:rPr lang="ja-JP" altLang="en-US" dirty="0">
                <a:solidFill>
                  <a:srgbClr val="00B050"/>
                </a:solidFill>
                <a:latin typeface="BIZ UDPゴシック" panose="020B0400000000000000" pitchFamily="50" charset="-128"/>
                <a:ea typeface="BIZ UDPゴシック" panose="020B0400000000000000" pitchFamily="50" charset="-128"/>
              </a:rPr>
              <a:t>で</a:t>
            </a:r>
            <a:endParaRPr kumimoji="1" lang="ja-JP" altLang="en-US" dirty="0">
              <a:solidFill>
                <a:srgbClr val="00B050"/>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773A45F2-CF14-89E5-80EB-8097735C7148}"/>
              </a:ext>
            </a:extLst>
          </p:cNvPr>
          <p:cNvSpPr txBox="1">
            <a:spLocks/>
          </p:cNvSpPr>
          <p:nvPr/>
        </p:nvSpPr>
        <p:spPr>
          <a:xfrm>
            <a:off x="846502" y="775246"/>
            <a:ext cx="7691827" cy="592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err="1">
                <a:solidFill>
                  <a:srgbClr val="00B050"/>
                </a:solidFill>
                <a:latin typeface="BIZ UDPゴシック" panose="020B0400000000000000" pitchFamily="50" charset="-128"/>
                <a:ea typeface="BIZ UDPゴシック" panose="020B0400000000000000" pitchFamily="50" charset="-128"/>
              </a:rPr>
              <a:t>Yumicom</a:t>
            </a:r>
            <a:r>
              <a:rPr lang="ja-JP" altLang="en-US" sz="2400" dirty="0">
                <a:latin typeface="BIZ UDPゴシック" panose="020B0400000000000000" pitchFamily="50" charset="-128"/>
                <a:ea typeface="BIZ UDPゴシック" panose="020B0400000000000000" pitchFamily="50" charset="-128"/>
              </a:rPr>
              <a:t>管理画面での操作も直観的でわかりやすく</a:t>
            </a:r>
            <a:endParaRPr lang="en-US" altLang="ja-JP" sz="2400" dirty="0">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7ECEA217-1B53-49A4-C914-638427945084}"/>
              </a:ext>
            </a:extLst>
          </p:cNvPr>
          <p:cNvSpPr txBox="1">
            <a:spLocks/>
          </p:cNvSpPr>
          <p:nvPr/>
        </p:nvSpPr>
        <p:spPr>
          <a:xfrm>
            <a:off x="1870361" y="1691216"/>
            <a:ext cx="6078735" cy="379736"/>
          </a:xfrm>
          <a:prstGeom prst="rect">
            <a:avLst/>
          </a:prstGeom>
          <a:solidFill>
            <a:schemeClr val="accent6">
              <a:lumMod val="20000"/>
              <a:lumOff val="80000"/>
            </a:schemeClr>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メニューから機能を選ぶと、発信（予約）された情報が一覧に</a:t>
            </a:r>
            <a:endParaRPr lang="en-US" altLang="ja-JP" sz="1600"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A7A9F969-FD31-8D06-4CDA-35AA5C7A78AC}"/>
              </a:ext>
            </a:extLst>
          </p:cNvPr>
          <p:cNvPicPr>
            <a:picLocks noChangeAspect="1"/>
          </p:cNvPicPr>
          <p:nvPr/>
        </p:nvPicPr>
        <p:blipFill>
          <a:blip r:embed="rId4"/>
          <a:stretch>
            <a:fillRect/>
          </a:stretch>
        </p:blipFill>
        <p:spPr>
          <a:xfrm>
            <a:off x="265669" y="1719627"/>
            <a:ext cx="1161666" cy="5048779"/>
          </a:xfrm>
          <a:prstGeom prst="rect">
            <a:avLst/>
          </a:prstGeom>
        </p:spPr>
      </p:pic>
      <p:sp>
        <p:nvSpPr>
          <p:cNvPr id="10" name="タイトル 1">
            <a:extLst>
              <a:ext uri="{FF2B5EF4-FFF2-40B4-BE49-F238E27FC236}">
                <a16:creationId xmlns:a16="http://schemas.microsoft.com/office/drawing/2014/main" id="{2B380256-0D77-882C-56D9-0DA054A9272C}"/>
              </a:ext>
            </a:extLst>
          </p:cNvPr>
          <p:cNvSpPr txBox="1">
            <a:spLocks/>
          </p:cNvSpPr>
          <p:nvPr/>
        </p:nvSpPr>
        <p:spPr>
          <a:xfrm>
            <a:off x="5512324" y="2203743"/>
            <a:ext cx="3289353" cy="334957"/>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作成・追加ボタンを押すと</a:t>
            </a:r>
            <a:endParaRPr lang="en-US" altLang="ja-JP" sz="1600" dirty="0">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A86C8598-08E3-901B-9D82-56791884DE3A}"/>
              </a:ext>
            </a:extLst>
          </p:cNvPr>
          <p:cNvSpPr txBox="1">
            <a:spLocks/>
          </p:cNvSpPr>
          <p:nvPr/>
        </p:nvSpPr>
        <p:spPr>
          <a:xfrm>
            <a:off x="5507994" y="2639001"/>
            <a:ext cx="3552879" cy="393882"/>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発信するのに必要な項目が一覧表示</a:t>
            </a:r>
            <a:endParaRPr lang="en-US" altLang="ja-JP" sz="1600" dirty="0">
              <a:latin typeface="BIZ UDPゴシック" panose="020B0400000000000000" pitchFamily="50" charset="-128"/>
              <a:ea typeface="BIZ UDPゴシック" panose="020B0400000000000000" pitchFamily="50" charset="-128"/>
            </a:endParaRPr>
          </a:p>
        </p:txBody>
      </p:sp>
      <p:sp>
        <p:nvSpPr>
          <p:cNvPr id="15" name="タイトル 1">
            <a:extLst>
              <a:ext uri="{FF2B5EF4-FFF2-40B4-BE49-F238E27FC236}">
                <a16:creationId xmlns:a16="http://schemas.microsoft.com/office/drawing/2014/main" id="{613E7F0B-696B-0BE8-2401-39A0A887F166}"/>
              </a:ext>
            </a:extLst>
          </p:cNvPr>
          <p:cNvSpPr txBox="1">
            <a:spLocks/>
          </p:cNvSpPr>
          <p:nvPr/>
        </p:nvSpPr>
        <p:spPr>
          <a:xfrm>
            <a:off x="3184242" y="4140399"/>
            <a:ext cx="2636112" cy="1026385"/>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レイアウトなどを気にせず、</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項目を埋めていくだけで、</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見やすいレイアウトで</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情報発信できます。</a:t>
            </a:r>
            <a:endParaRPr lang="en-US" altLang="ja-JP" sz="1600" dirty="0">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DB309DA0-2542-BB6E-2137-DA64777B2786}"/>
              </a:ext>
            </a:extLst>
          </p:cNvPr>
          <p:cNvSpPr txBox="1">
            <a:spLocks/>
          </p:cNvSpPr>
          <p:nvPr/>
        </p:nvSpPr>
        <p:spPr>
          <a:xfrm>
            <a:off x="1478014" y="5129432"/>
            <a:ext cx="3930524" cy="8027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困った時には、管理メニューにある</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solidFill>
                  <a:schemeClr val="accent4"/>
                </a:solidFill>
                <a:latin typeface="BIZ UDPゴシック" panose="020B0400000000000000" pitchFamily="50" charset="-128"/>
                <a:ea typeface="BIZ UDPゴシック" panose="020B0400000000000000" pitchFamily="50" charset="-128"/>
              </a:rPr>
              <a:t>「操作マニュアル」</a:t>
            </a:r>
            <a:r>
              <a:rPr lang="ja-JP" altLang="en-US" sz="1600" dirty="0">
                <a:latin typeface="BIZ UDPゴシック" panose="020B0400000000000000" pitchFamily="50" charset="-128"/>
                <a:ea typeface="BIZ UDPゴシック" panose="020B0400000000000000" pitchFamily="50" charset="-128"/>
              </a:rPr>
              <a:t>に各種マニュアルを用意</a:t>
            </a:r>
            <a:endParaRPr lang="en-US" altLang="ja-JP" sz="1600" dirty="0">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A8807071-2B05-C70D-DC04-040D16EDA5B4}"/>
              </a:ext>
            </a:extLst>
          </p:cNvPr>
          <p:cNvSpPr txBox="1">
            <a:spLocks/>
          </p:cNvSpPr>
          <p:nvPr/>
        </p:nvSpPr>
        <p:spPr>
          <a:xfrm>
            <a:off x="1633629" y="5734833"/>
            <a:ext cx="7244702" cy="573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回覧板やメール（お知らせ連絡）は、動画でも操作を見られます。</a:t>
            </a:r>
            <a:endParaRPr lang="en-US" altLang="ja-JP" sz="1600" dirty="0">
              <a:latin typeface="BIZ UDPゴシック" panose="020B0400000000000000" pitchFamily="50" charset="-128"/>
              <a:ea typeface="BIZ UDPゴシック" panose="020B0400000000000000" pitchFamily="50" charset="-128"/>
            </a:endParaRPr>
          </a:p>
        </p:txBody>
      </p:sp>
      <p:sp>
        <p:nvSpPr>
          <p:cNvPr id="18" name="タイトル 1">
            <a:extLst>
              <a:ext uri="{FF2B5EF4-FFF2-40B4-BE49-F238E27FC236}">
                <a16:creationId xmlns:a16="http://schemas.microsoft.com/office/drawing/2014/main" id="{C54AAA42-148B-A680-2FFA-437EC3FDB818}"/>
              </a:ext>
            </a:extLst>
          </p:cNvPr>
          <p:cNvSpPr txBox="1">
            <a:spLocks/>
          </p:cNvSpPr>
          <p:nvPr/>
        </p:nvSpPr>
        <p:spPr>
          <a:xfrm>
            <a:off x="1938429" y="6219629"/>
            <a:ext cx="6863248" cy="402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管理者編</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情報を発信しよう</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hlinkClick r:id="rId5"/>
              </a:rPr>
              <a:t>https://youtu.be/E5qgTe7bbHs</a:t>
            </a:r>
            <a:endParaRPr lang="en-US" altLang="ja-JP" sz="1400" dirty="0">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F1DCB7D0-080A-67CA-5684-111FAE015AB5}"/>
              </a:ext>
            </a:extLst>
          </p:cNvPr>
          <p:cNvSpPr/>
          <p:nvPr/>
        </p:nvSpPr>
        <p:spPr>
          <a:xfrm>
            <a:off x="265669" y="3429000"/>
            <a:ext cx="1113378" cy="219364"/>
          </a:xfrm>
          <a:prstGeom prst="roundRect">
            <a:avLst/>
          </a:pr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1A41DD98-E33B-C2D0-16DF-187EEA7342B9}"/>
              </a:ext>
            </a:extLst>
          </p:cNvPr>
          <p:cNvSpPr/>
          <p:nvPr/>
        </p:nvSpPr>
        <p:spPr>
          <a:xfrm>
            <a:off x="289813" y="6000265"/>
            <a:ext cx="1113378" cy="219364"/>
          </a:xfrm>
          <a:prstGeom prst="roundRect">
            <a:avLst/>
          </a:pr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a:extLst>
              <a:ext uri="{FF2B5EF4-FFF2-40B4-BE49-F238E27FC236}">
                <a16:creationId xmlns:a16="http://schemas.microsoft.com/office/drawing/2014/main" id="{E39414F6-D013-8810-7F0C-E8111DF877C9}"/>
              </a:ext>
            </a:extLst>
          </p:cNvPr>
          <p:cNvSpPr txBox="1">
            <a:spLocks/>
          </p:cNvSpPr>
          <p:nvPr/>
        </p:nvSpPr>
        <p:spPr>
          <a:xfrm>
            <a:off x="1595030" y="1271147"/>
            <a:ext cx="6354066" cy="29322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u="sng" dirty="0">
                <a:hlinkClick r:id="rId6"/>
              </a:rPr>
              <a:t>⏰</a:t>
            </a:r>
            <a:r>
              <a:rPr lang="ja-JP" altLang="en-US" sz="1800" dirty="0">
                <a:solidFill>
                  <a:schemeClr val="accent4"/>
                </a:solidFill>
                <a:latin typeface="BIZ UDPゴシック" panose="020B0400000000000000" pitchFamily="50" charset="-128"/>
                <a:ea typeface="BIZ UDPゴシック" panose="020B0400000000000000" pitchFamily="50" charset="-128"/>
              </a:rPr>
              <a:t>予約機能</a:t>
            </a:r>
            <a:r>
              <a:rPr lang="ja-JP" altLang="en-US" sz="1800" dirty="0">
                <a:latin typeface="BIZ UDPゴシック" panose="020B0400000000000000" pitchFamily="50" charset="-128"/>
                <a:ea typeface="BIZ UDPゴシック" panose="020B0400000000000000" pitchFamily="50" charset="-128"/>
              </a:rPr>
              <a:t>で、</a:t>
            </a:r>
            <a:r>
              <a:rPr lang="ja-JP" altLang="en-US" sz="1800" dirty="0">
                <a:solidFill>
                  <a:schemeClr val="accent4"/>
                </a:solidFill>
                <a:latin typeface="BIZ UDPゴシック" panose="020B0400000000000000" pitchFamily="50" charset="-128"/>
                <a:ea typeface="BIZ UDPゴシック" panose="020B0400000000000000" pitchFamily="50" charset="-128"/>
              </a:rPr>
              <a:t>現役世代</a:t>
            </a:r>
            <a:r>
              <a:rPr lang="ja-JP" altLang="en-US" sz="1800" dirty="0">
                <a:latin typeface="BIZ UDPゴシック" panose="020B0400000000000000" pitchFamily="50" charset="-128"/>
                <a:ea typeface="BIZ UDPゴシック" panose="020B0400000000000000" pitchFamily="50" charset="-128"/>
              </a:rPr>
              <a:t>でも空き時間で配信が可能</a:t>
            </a:r>
            <a:endParaRPr lang="en-US" altLang="ja-JP" sz="18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8177228A-FF41-40E7-B4BF-58FF82926636}"/>
              </a:ext>
            </a:extLst>
          </p:cNvPr>
          <p:cNvPicPr>
            <a:picLocks noChangeAspect="1"/>
          </p:cNvPicPr>
          <p:nvPr/>
        </p:nvPicPr>
        <p:blipFill>
          <a:blip r:embed="rId7"/>
          <a:srcRect l="14063" t="12139" r="14172" b="11058"/>
          <a:stretch>
            <a:fillRect/>
          </a:stretch>
        </p:blipFill>
        <p:spPr>
          <a:xfrm>
            <a:off x="7443757" y="96120"/>
            <a:ext cx="703468" cy="752852"/>
          </a:xfrm>
          <a:prstGeom prst="rect">
            <a:avLst/>
          </a:prstGeom>
        </p:spPr>
      </p:pic>
      <p:sp>
        <p:nvSpPr>
          <p:cNvPr id="6" name="正方形/長方形 5">
            <a:extLst>
              <a:ext uri="{FF2B5EF4-FFF2-40B4-BE49-F238E27FC236}">
                <a16:creationId xmlns:a16="http://schemas.microsoft.com/office/drawing/2014/main" id="{BA0D9B55-E81A-7E63-9428-EE8865CE387F}"/>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５</a:t>
            </a:r>
          </a:p>
        </p:txBody>
      </p:sp>
    </p:spTree>
    <p:extLst>
      <p:ext uri="{BB962C8B-B14F-4D97-AF65-F5344CB8AC3E}">
        <p14:creationId xmlns:p14="http://schemas.microsoft.com/office/powerpoint/2010/main" val="287753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9ECD33-84B8-34F8-2F40-48473C15439F}"/>
              </a:ext>
            </a:extLst>
          </p:cNvPr>
          <p:cNvSpPr>
            <a:spLocks noGrp="1"/>
          </p:cNvSpPr>
          <p:nvPr>
            <p:ph type="title"/>
          </p:nvPr>
        </p:nvSpPr>
        <p:spPr>
          <a:xfrm>
            <a:off x="1742" y="233680"/>
            <a:ext cx="3409116" cy="598954"/>
          </a:xfrm>
          <a:noFill/>
        </p:spPr>
        <p:txBody>
          <a:bodyPr>
            <a:normAutofit fontScale="90000"/>
          </a:bodyPr>
          <a:lstStyle/>
          <a:p>
            <a:pPr algn="ctr"/>
            <a:r>
              <a:rPr kumimoji="1" lang="ja-JP" altLang="en-US" dirty="0">
                <a:solidFill>
                  <a:srgbClr val="00B050"/>
                </a:solidFill>
                <a:latin typeface="BIZ UDPゴシック" panose="020B0400000000000000" pitchFamily="50" charset="-128"/>
                <a:ea typeface="BIZ UDPゴシック" panose="020B0400000000000000" pitchFamily="50" charset="-128"/>
              </a:rPr>
              <a:t>サポート</a:t>
            </a:r>
          </a:p>
        </p:txBody>
      </p:sp>
      <p:sp>
        <p:nvSpPr>
          <p:cNvPr id="5" name="タイトル 1">
            <a:extLst>
              <a:ext uri="{FF2B5EF4-FFF2-40B4-BE49-F238E27FC236}">
                <a16:creationId xmlns:a16="http://schemas.microsoft.com/office/drawing/2014/main" id="{773A45F2-CF14-89E5-80EB-8097735C7148}"/>
              </a:ext>
            </a:extLst>
          </p:cNvPr>
          <p:cNvSpPr txBox="1">
            <a:spLocks/>
          </p:cNvSpPr>
          <p:nvPr/>
        </p:nvSpPr>
        <p:spPr>
          <a:xfrm>
            <a:off x="805050" y="925802"/>
            <a:ext cx="7691827" cy="793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err="1">
                <a:solidFill>
                  <a:srgbClr val="00B050"/>
                </a:solidFill>
                <a:latin typeface="BIZ UDPゴシック" panose="020B0400000000000000" pitchFamily="50" charset="-128"/>
                <a:ea typeface="BIZ UDPゴシック" panose="020B0400000000000000" pitchFamily="50" charset="-128"/>
              </a:rPr>
              <a:t>Yumicom</a:t>
            </a:r>
            <a:r>
              <a:rPr lang="ja-JP" altLang="en-US" sz="2400" dirty="0">
                <a:latin typeface="BIZ UDPゴシック" panose="020B0400000000000000" pitchFamily="50" charset="-128"/>
                <a:ea typeface="BIZ UDPゴシック" panose="020B0400000000000000" pitchFamily="50" charset="-128"/>
              </a:rPr>
              <a:t>スタッフは、</a:t>
            </a:r>
            <a:r>
              <a:rPr lang="ja-JP" altLang="en-US" sz="2400" dirty="0">
                <a:solidFill>
                  <a:schemeClr val="accent2"/>
                </a:solidFill>
                <a:latin typeface="BIZ UDPゴシック" panose="020B0400000000000000" pitchFamily="50" charset="-128"/>
                <a:ea typeface="BIZ UDPゴシック" panose="020B0400000000000000" pitchFamily="50" charset="-128"/>
              </a:rPr>
              <a:t>自治会役員</a:t>
            </a:r>
            <a:r>
              <a:rPr lang="ja-JP" altLang="en-US" sz="2400" dirty="0">
                <a:latin typeface="BIZ UDPゴシック" panose="020B0400000000000000" pitchFamily="50" charset="-128"/>
                <a:ea typeface="BIZ UDPゴシック" panose="020B0400000000000000" pitchFamily="50" charset="-128"/>
              </a:rPr>
              <a:t>の経験者</a:t>
            </a:r>
            <a:endParaRPr lang="en-US" altLang="ja-JP" sz="2400" dirty="0">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7ECEA217-1B53-49A4-C914-638427945084}"/>
              </a:ext>
            </a:extLst>
          </p:cNvPr>
          <p:cNvSpPr txBox="1">
            <a:spLocks/>
          </p:cNvSpPr>
          <p:nvPr/>
        </p:nvSpPr>
        <p:spPr>
          <a:xfrm>
            <a:off x="940897" y="1590606"/>
            <a:ext cx="7555980" cy="793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PC</a:t>
            </a:r>
            <a:r>
              <a:rPr lang="ja-JP" altLang="en-US" sz="2000" dirty="0">
                <a:latin typeface="BIZ UDPゴシック" panose="020B0400000000000000" pitchFamily="50" charset="-128"/>
                <a:ea typeface="BIZ UDPゴシック" panose="020B0400000000000000" pitchFamily="50" charset="-128"/>
              </a:rPr>
              <a:t>やスマホの使い方など相手のスキルに合わせてサポート</a:t>
            </a:r>
            <a:endParaRPr lang="en-US" altLang="ja-JP" sz="2000" dirty="0">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9C527EC6-61C6-90F6-CA5A-1977902836B8}"/>
              </a:ext>
            </a:extLst>
          </p:cNvPr>
          <p:cNvSpPr txBox="1">
            <a:spLocks/>
          </p:cNvSpPr>
          <p:nvPr/>
        </p:nvSpPr>
        <p:spPr>
          <a:xfrm>
            <a:off x="940897" y="2858430"/>
            <a:ext cx="7555980" cy="621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BIZ UDPゴシック" panose="020B0400000000000000" pitchFamily="50" charset="-128"/>
                <a:ea typeface="BIZ UDPゴシック" panose="020B0400000000000000" pitchFamily="50" charset="-128"/>
              </a:rPr>
              <a:t>・ 豊富な自治会向けのチラシ（ひな形）のデータ提供</a:t>
            </a:r>
            <a:endParaRPr lang="en-US" altLang="ja-JP" sz="2000"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15EC8D5F-F2D7-166B-2949-63ACB85DFA0F}"/>
              </a:ext>
            </a:extLst>
          </p:cNvPr>
          <p:cNvSpPr txBox="1">
            <a:spLocks/>
          </p:cNvSpPr>
          <p:nvPr/>
        </p:nvSpPr>
        <p:spPr>
          <a:xfrm>
            <a:off x="940897" y="4577848"/>
            <a:ext cx="7555980" cy="935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BIZ UDPゴシック" panose="020B0400000000000000" pitchFamily="50" charset="-128"/>
                <a:ea typeface="BIZ UDPゴシック" panose="020B0400000000000000" pitchFamily="50" charset="-128"/>
              </a:rPr>
              <a:t>・ 管理者画面への</a:t>
            </a:r>
            <a:r>
              <a:rPr lang="en-US" altLang="ja-JP" sz="2000" dirty="0">
                <a:latin typeface="BIZ UDPゴシック" panose="020B0400000000000000" pitchFamily="50" charset="-128"/>
                <a:ea typeface="BIZ UDPゴシック" panose="020B0400000000000000" pitchFamily="50" charset="-128"/>
              </a:rPr>
              <a:t>AI</a:t>
            </a:r>
            <a:r>
              <a:rPr lang="ja-JP" altLang="en-US" sz="2000" dirty="0">
                <a:latin typeface="BIZ UDPゴシック" panose="020B0400000000000000" pitchFamily="50" charset="-128"/>
                <a:ea typeface="BIZ UDPゴシック" panose="020B0400000000000000" pitchFamily="50" charset="-128"/>
              </a:rPr>
              <a:t>チャットボット（開発中）を配置</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困った時にリアルタイムサポートで自己解決</a:t>
            </a:r>
            <a:endParaRPr lang="en-US" altLang="ja-JP" sz="2000"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48D6C1C6-40C2-AD53-F592-001ED9090444}"/>
              </a:ext>
            </a:extLst>
          </p:cNvPr>
          <p:cNvSpPr txBox="1">
            <a:spLocks/>
          </p:cNvSpPr>
          <p:nvPr/>
        </p:nvSpPr>
        <p:spPr>
          <a:xfrm>
            <a:off x="940897" y="3440494"/>
            <a:ext cx="5531371" cy="621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BIZ UDPゴシック" panose="020B0400000000000000" pitchFamily="50" charset="-128"/>
                <a:ea typeface="BIZ UDPゴシック" panose="020B0400000000000000" pitchFamily="50" charset="-128"/>
              </a:rPr>
              <a:t>・ すぐに始められる初期設定サポート</a:t>
            </a:r>
            <a:endParaRPr lang="en-US" altLang="ja-JP" sz="2000" dirty="0">
              <a:latin typeface="BIZ UDPゴシック" panose="020B0400000000000000" pitchFamily="50" charset="-128"/>
              <a:ea typeface="BIZ UDPゴシック" panose="020B0400000000000000" pitchFamily="50" charset="-128"/>
            </a:endParaRPr>
          </a:p>
        </p:txBody>
      </p:sp>
      <p:sp>
        <p:nvSpPr>
          <p:cNvPr id="13" name="タイトル 1">
            <a:extLst>
              <a:ext uri="{FF2B5EF4-FFF2-40B4-BE49-F238E27FC236}">
                <a16:creationId xmlns:a16="http://schemas.microsoft.com/office/drawing/2014/main" id="{7F412038-ED24-E2BB-9256-DB4F5AD0406B}"/>
              </a:ext>
            </a:extLst>
          </p:cNvPr>
          <p:cNvSpPr txBox="1">
            <a:spLocks/>
          </p:cNvSpPr>
          <p:nvPr/>
        </p:nvSpPr>
        <p:spPr>
          <a:xfrm>
            <a:off x="940897" y="4022558"/>
            <a:ext cx="5531371" cy="621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BIZ UDPゴシック" panose="020B0400000000000000" pitchFamily="50" charset="-128"/>
                <a:ea typeface="BIZ UDPゴシック" panose="020B0400000000000000" pitchFamily="50" charset="-128"/>
              </a:rPr>
              <a:t>・ 機能面で不足があれば迅速に機能改善</a:t>
            </a:r>
            <a:endParaRPr lang="en-US" altLang="ja-JP" sz="2000"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3A3BBC38-7188-24B2-5A3E-6143E241F1B0}"/>
              </a:ext>
            </a:extLst>
          </p:cNvPr>
          <p:cNvSpPr txBox="1">
            <a:spLocks/>
          </p:cNvSpPr>
          <p:nvPr/>
        </p:nvSpPr>
        <p:spPr>
          <a:xfrm>
            <a:off x="940897" y="2235534"/>
            <a:ext cx="7555980" cy="621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BIZ UDPゴシック" panose="020B0400000000000000" pitchFamily="50" charset="-128"/>
                <a:ea typeface="BIZ UDPゴシック" panose="020B0400000000000000" pitchFamily="50" charset="-128"/>
              </a:rPr>
              <a:t>・ 自治会ならでは困りごとにも実例を交えてアドバイス</a:t>
            </a:r>
            <a:endParaRPr lang="en-US" altLang="ja-JP" sz="2000" dirty="0">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3B548DE1-E96B-6086-C2B6-F24309057EC7}"/>
              </a:ext>
            </a:extLst>
          </p:cNvPr>
          <p:cNvSpPr txBox="1">
            <a:spLocks/>
          </p:cNvSpPr>
          <p:nvPr/>
        </p:nvSpPr>
        <p:spPr>
          <a:xfrm flipH="1">
            <a:off x="566636" y="5640880"/>
            <a:ext cx="8355693" cy="42781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solidFill>
                  <a:schemeClr val="accent2"/>
                </a:solidFill>
                <a:latin typeface="BIZ UDPゴシック" panose="020B0400000000000000" pitchFamily="50" charset="-128"/>
                <a:ea typeface="BIZ UDPゴシック" panose="020B0400000000000000" pitchFamily="50" charset="-128"/>
              </a:rPr>
              <a:t>　</a:t>
            </a:r>
            <a:r>
              <a:rPr lang="en-US" altLang="ja-JP" sz="2000" dirty="0">
                <a:solidFill>
                  <a:schemeClr val="accent2"/>
                </a:solidFill>
                <a:latin typeface="BIZ UDPゴシック" panose="020B0400000000000000" pitchFamily="50" charset="-128"/>
                <a:ea typeface="BIZ UDPゴシック" panose="020B0400000000000000" pitchFamily="50" charset="-128"/>
              </a:rPr>
              <a:t>DX</a:t>
            </a:r>
            <a:r>
              <a:rPr lang="ja-JP" altLang="en-US" sz="2000" dirty="0">
                <a:solidFill>
                  <a:schemeClr val="accent2"/>
                </a:solidFill>
                <a:latin typeface="BIZ UDPゴシック" panose="020B0400000000000000" pitchFamily="50" charset="-128"/>
                <a:ea typeface="BIZ UDPゴシック" panose="020B0400000000000000" pitchFamily="50" charset="-128"/>
              </a:rPr>
              <a:t>導入成功の秘訣は、①　役員同士の協力　②　気軽にワンベルに相談</a:t>
            </a:r>
            <a:endParaRPr lang="en-US" altLang="ja-JP" sz="2000" dirty="0">
              <a:solidFill>
                <a:schemeClr val="accent2"/>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4CD1F8E5-6BE8-95A1-7B35-7749048177F1}"/>
              </a:ext>
            </a:extLst>
          </p:cNvPr>
          <p:cNvPicPr>
            <a:picLocks noChangeAspect="1"/>
          </p:cNvPicPr>
          <p:nvPr/>
        </p:nvPicPr>
        <p:blipFill>
          <a:blip r:embed="rId2"/>
          <a:srcRect l="14063" t="12139" r="14172" b="11058"/>
          <a:stretch>
            <a:fillRect/>
          </a:stretch>
        </p:blipFill>
        <p:spPr>
          <a:xfrm>
            <a:off x="7443757" y="96120"/>
            <a:ext cx="703468" cy="752852"/>
          </a:xfrm>
          <a:prstGeom prst="rect">
            <a:avLst/>
          </a:prstGeom>
        </p:spPr>
      </p:pic>
      <p:sp>
        <p:nvSpPr>
          <p:cNvPr id="9" name="正方形/長方形 8">
            <a:extLst>
              <a:ext uri="{FF2B5EF4-FFF2-40B4-BE49-F238E27FC236}">
                <a16:creationId xmlns:a16="http://schemas.microsoft.com/office/drawing/2014/main" id="{66521EF6-1826-1331-B1FE-5786383FD118}"/>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６</a:t>
            </a:r>
          </a:p>
        </p:txBody>
      </p:sp>
    </p:spTree>
    <p:extLst>
      <p:ext uri="{BB962C8B-B14F-4D97-AF65-F5344CB8AC3E}">
        <p14:creationId xmlns:p14="http://schemas.microsoft.com/office/powerpoint/2010/main" val="428064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9111553-4E52-80F6-AC27-48C1895118D4}"/>
              </a:ext>
            </a:extLst>
          </p:cNvPr>
          <p:cNvSpPr txBox="1"/>
          <p:nvPr/>
        </p:nvSpPr>
        <p:spPr>
          <a:xfrm>
            <a:off x="494020" y="862552"/>
            <a:ext cx="8649980" cy="353943"/>
          </a:xfrm>
          <a:prstGeom prst="rect">
            <a:avLst/>
          </a:prstGeom>
          <a:noFill/>
        </p:spPr>
        <p:txBody>
          <a:bodyPr wrap="square" rtlCol="0">
            <a:spAutoFit/>
          </a:bodyPr>
          <a:lstStyle/>
          <a:p>
            <a:r>
              <a:rPr kumimoji="1" lang="ja-JP" altLang="en-US" sz="1700" dirty="0">
                <a:latin typeface="BIZ UDPゴシック" panose="020B0400000000000000" pitchFamily="50" charset="-128"/>
                <a:ea typeface="BIZ UDPゴシック" panose="020B0400000000000000" pitchFamily="50" charset="-128"/>
              </a:rPr>
              <a:t>会員向けにアプリのダウンロードを案内するチラシを配りたいが、ひな形はありませんか</a:t>
            </a:r>
          </a:p>
        </p:txBody>
      </p:sp>
      <p:sp>
        <p:nvSpPr>
          <p:cNvPr id="4" name="テキスト ボックス 3">
            <a:extLst>
              <a:ext uri="{FF2B5EF4-FFF2-40B4-BE49-F238E27FC236}">
                <a16:creationId xmlns:a16="http://schemas.microsoft.com/office/drawing/2014/main" id="{637BACB3-DD55-CAA5-06DB-430E87B92DF4}"/>
              </a:ext>
            </a:extLst>
          </p:cNvPr>
          <p:cNvSpPr txBox="1"/>
          <p:nvPr/>
        </p:nvSpPr>
        <p:spPr>
          <a:xfrm>
            <a:off x="546493" y="3568365"/>
            <a:ext cx="2529860" cy="353943"/>
          </a:xfrm>
          <a:prstGeom prst="rect">
            <a:avLst/>
          </a:prstGeom>
          <a:noFill/>
        </p:spPr>
        <p:txBody>
          <a:bodyPr wrap="none" rtlCol="0">
            <a:spAutoFit/>
          </a:bodyPr>
          <a:lstStyle/>
          <a:p>
            <a:r>
              <a:rPr kumimoji="1" lang="ja-JP" altLang="en-US" sz="1700" dirty="0">
                <a:latin typeface="BIZ UDPゴシック" panose="020B0400000000000000" pitchFamily="50" charset="-128"/>
                <a:ea typeface="BIZ UDPゴシック" panose="020B0400000000000000" pitchFamily="50" charset="-128"/>
              </a:rPr>
              <a:t>文字が小さくて読めない</a:t>
            </a:r>
          </a:p>
        </p:txBody>
      </p:sp>
      <p:sp>
        <p:nvSpPr>
          <p:cNvPr id="5" name="テキスト ボックス 4">
            <a:extLst>
              <a:ext uri="{FF2B5EF4-FFF2-40B4-BE49-F238E27FC236}">
                <a16:creationId xmlns:a16="http://schemas.microsoft.com/office/drawing/2014/main" id="{7C325179-C362-3883-1FB2-613DA21DA8D4}"/>
              </a:ext>
            </a:extLst>
          </p:cNvPr>
          <p:cNvSpPr txBox="1"/>
          <p:nvPr/>
        </p:nvSpPr>
        <p:spPr>
          <a:xfrm>
            <a:off x="476450" y="2246546"/>
            <a:ext cx="4405373" cy="353943"/>
          </a:xfrm>
          <a:prstGeom prst="rect">
            <a:avLst/>
          </a:prstGeom>
          <a:noFill/>
        </p:spPr>
        <p:txBody>
          <a:bodyPr wrap="none" rtlCol="0">
            <a:spAutoFit/>
          </a:bodyPr>
          <a:lstStyle/>
          <a:p>
            <a:r>
              <a:rPr kumimoji="1" lang="ja-JP" altLang="en-US" sz="1700" dirty="0">
                <a:latin typeface="BIZ UDPゴシック" panose="020B0400000000000000" pitchFamily="50" charset="-128"/>
                <a:ea typeface="BIZ UDPゴシック" panose="020B0400000000000000" pitchFamily="50" charset="-128"/>
              </a:rPr>
              <a:t>アプリを使えない人への対応はどうするのか</a:t>
            </a:r>
          </a:p>
        </p:txBody>
      </p:sp>
      <p:sp>
        <p:nvSpPr>
          <p:cNvPr id="6" name="テキスト ボックス 5">
            <a:extLst>
              <a:ext uri="{FF2B5EF4-FFF2-40B4-BE49-F238E27FC236}">
                <a16:creationId xmlns:a16="http://schemas.microsoft.com/office/drawing/2014/main" id="{8D39DE04-0A3F-C0E9-EF08-6E8AA9C5752C}"/>
              </a:ext>
            </a:extLst>
          </p:cNvPr>
          <p:cNvSpPr txBox="1"/>
          <p:nvPr/>
        </p:nvSpPr>
        <p:spPr>
          <a:xfrm>
            <a:off x="572819" y="4217731"/>
            <a:ext cx="6561412" cy="353943"/>
          </a:xfrm>
          <a:prstGeom prst="rect">
            <a:avLst/>
          </a:prstGeom>
          <a:noFill/>
        </p:spPr>
        <p:txBody>
          <a:bodyPr wrap="none" rtlCol="0">
            <a:spAutoFit/>
          </a:bodyPr>
          <a:lstStyle/>
          <a:p>
            <a:r>
              <a:rPr kumimoji="1" lang="ja-JP" altLang="en-US" sz="1700" dirty="0">
                <a:latin typeface="BIZ UDPゴシック" panose="020B0400000000000000" pitchFamily="50" charset="-128"/>
                <a:ea typeface="BIZ UDPゴシック" panose="020B0400000000000000" pitchFamily="50" charset="-128"/>
              </a:rPr>
              <a:t>みんなの投稿ボックスで誹謗中傷など不適切な投稿や炎上しないか</a:t>
            </a:r>
          </a:p>
        </p:txBody>
      </p:sp>
      <p:sp>
        <p:nvSpPr>
          <p:cNvPr id="11" name="テキスト ボックス 10">
            <a:extLst>
              <a:ext uri="{FF2B5EF4-FFF2-40B4-BE49-F238E27FC236}">
                <a16:creationId xmlns:a16="http://schemas.microsoft.com/office/drawing/2014/main" id="{CECAFAF1-71A7-4849-9684-926CA2D99F47}"/>
              </a:ext>
            </a:extLst>
          </p:cNvPr>
          <p:cNvSpPr txBox="1"/>
          <p:nvPr/>
        </p:nvSpPr>
        <p:spPr>
          <a:xfrm>
            <a:off x="478429" y="1588586"/>
            <a:ext cx="6616553" cy="353943"/>
          </a:xfrm>
          <a:prstGeom prst="rect">
            <a:avLst/>
          </a:prstGeom>
          <a:noFill/>
        </p:spPr>
        <p:txBody>
          <a:bodyPr wrap="square" rtlCol="0">
            <a:spAutoFit/>
          </a:bodyPr>
          <a:lstStyle/>
          <a:p>
            <a:r>
              <a:rPr kumimoji="1" lang="ja-JP" altLang="en-US" sz="1700" dirty="0">
                <a:latin typeface="BIZ UDPゴシック" panose="020B0400000000000000" pitchFamily="50" charset="-128"/>
                <a:ea typeface="BIZ UDPゴシック" panose="020B0400000000000000" pitchFamily="50" charset="-128"/>
              </a:rPr>
              <a:t>アプリのインストール率を上げるにはどうすれば良いか</a:t>
            </a:r>
          </a:p>
        </p:txBody>
      </p:sp>
      <p:sp>
        <p:nvSpPr>
          <p:cNvPr id="12" name="タイトル 1">
            <a:extLst>
              <a:ext uri="{FF2B5EF4-FFF2-40B4-BE49-F238E27FC236}">
                <a16:creationId xmlns:a16="http://schemas.microsoft.com/office/drawing/2014/main" id="{D8562A11-77E5-5263-B170-9ED24C7F2CCB}"/>
              </a:ext>
            </a:extLst>
          </p:cNvPr>
          <p:cNvSpPr>
            <a:spLocks noGrp="1"/>
          </p:cNvSpPr>
          <p:nvPr>
            <p:ph type="title"/>
          </p:nvPr>
        </p:nvSpPr>
        <p:spPr>
          <a:xfrm>
            <a:off x="0" y="176982"/>
            <a:ext cx="7871791" cy="598954"/>
          </a:xfrm>
          <a:noFill/>
        </p:spPr>
        <p:txBody>
          <a:bodyPr>
            <a:normAutofit fontScale="90000"/>
          </a:bodyPr>
          <a:lstStyle/>
          <a:p>
            <a:pPr algn="ctr"/>
            <a:r>
              <a:rPr kumimoji="1" lang="ja-JP" altLang="en-US" dirty="0">
                <a:solidFill>
                  <a:srgbClr val="00B050"/>
                </a:solidFill>
                <a:latin typeface="BIZ UDPゴシック" panose="020B0400000000000000" pitchFamily="50" charset="-128"/>
                <a:ea typeface="BIZ UDPゴシック" panose="020B0400000000000000" pitchFamily="50" charset="-128"/>
              </a:rPr>
              <a:t>よくある質問</a:t>
            </a:r>
            <a:r>
              <a:rPr kumimoji="1" lang="ja-JP" altLang="en-US" sz="3600" dirty="0">
                <a:solidFill>
                  <a:srgbClr val="00B050"/>
                </a:solidFill>
                <a:latin typeface="BIZ UDPゴシック" panose="020B0400000000000000" pitchFamily="50" charset="-128"/>
                <a:ea typeface="BIZ UDPゴシック" panose="020B0400000000000000" pitchFamily="50" charset="-128"/>
              </a:rPr>
              <a:t>（導入推進担当者の疑問）</a:t>
            </a:r>
          </a:p>
        </p:txBody>
      </p:sp>
      <p:sp>
        <p:nvSpPr>
          <p:cNvPr id="13" name="テキスト ボックス 12">
            <a:extLst>
              <a:ext uri="{FF2B5EF4-FFF2-40B4-BE49-F238E27FC236}">
                <a16:creationId xmlns:a16="http://schemas.microsoft.com/office/drawing/2014/main" id="{31835567-4151-C052-2C04-A89804593144}"/>
              </a:ext>
            </a:extLst>
          </p:cNvPr>
          <p:cNvSpPr txBox="1"/>
          <p:nvPr/>
        </p:nvSpPr>
        <p:spPr>
          <a:xfrm>
            <a:off x="580032" y="5998197"/>
            <a:ext cx="4459875"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アプリに個人情報をあずけて大丈夫なのか</a:t>
            </a:r>
          </a:p>
        </p:txBody>
      </p:sp>
      <p:sp>
        <p:nvSpPr>
          <p:cNvPr id="14" name="テキスト ボックス 13">
            <a:extLst>
              <a:ext uri="{FF2B5EF4-FFF2-40B4-BE49-F238E27FC236}">
                <a16:creationId xmlns:a16="http://schemas.microsoft.com/office/drawing/2014/main" id="{517CAF5B-40B8-E404-221F-7D09A0CB3336}"/>
              </a:ext>
            </a:extLst>
          </p:cNvPr>
          <p:cNvSpPr txBox="1"/>
          <p:nvPr/>
        </p:nvSpPr>
        <p:spPr>
          <a:xfrm>
            <a:off x="572819" y="5155160"/>
            <a:ext cx="6828464" cy="353943"/>
          </a:xfrm>
          <a:prstGeom prst="rect">
            <a:avLst/>
          </a:prstGeom>
          <a:noFill/>
        </p:spPr>
        <p:txBody>
          <a:bodyPr wrap="square" rtlCol="0">
            <a:spAutoFit/>
          </a:bodyPr>
          <a:lstStyle/>
          <a:p>
            <a:r>
              <a:rPr kumimoji="1" lang="ja-JP" altLang="en-US" sz="1700" dirty="0">
                <a:latin typeface="BIZ UDPゴシック" panose="020B0400000000000000" pitchFamily="50" charset="-128"/>
                <a:ea typeface="BIZ UDPゴシック" panose="020B0400000000000000" pitchFamily="50" charset="-128"/>
              </a:rPr>
              <a:t>安否確認機能を使って防災訓練実施できますか</a:t>
            </a:r>
          </a:p>
        </p:txBody>
      </p:sp>
      <p:sp>
        <p:nvSpPr>
          <p:cNvPr id="15" name="テキスト ボックス 14">
            <a:extLst>
              <a:ext uri="{FF2B5EF4-FFF2-40B4-BE49-F238E27FC236}">
                <a16:creationId xmlns:a16="http://schemas.microsoft.com/office/drawing/2014/main" id="{1EF9CDC8-C69A-667E-5FAC-6314DEAE3629}"/>
              </a:ext>
            </a:extLst>
          </p:cNvPr>
          <p:cNvSpPr txBox="1"/>
          <p:nvPr/>
        </p:nvSpPr>
        <p:spPr>
          <a:xfrm>
            <a:off x="870247" y="3867054"/>
            <a:ext cx="5399109" cy="338554"/>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文字の大きさを変更できる機能があります</a:t>
            </a:r>
          </a:p>
        </p:txBody>
      </p:sp>
      <p:sp>
        <p:nvSpPr>
          <p:cNvPr id="16" name="テキスト ボックス 15">
            <a:extLst>
              <a:ext uri="{FF2B5EF4-FFF2-40B4-BE49-F238E27FC236}">
                <a16:creationId xmlns:a16="http://schemas.microsoft.com/office/drawing/2014/main" id="{E451A999-A23C-FB5A-7055-288DB5410C11}"/>
              </a:ext>
            </a:extLst>
          </p:cNvPr>
          <p:cNvSpPr txBox="1"/>
          <p:nvPr/>
        </p:nvSpPr>
        <p:spPr>
          <a:xfrm>
            <a:off x="756691" y="2559632"/>
            <a:ext cx="8331161" cy="1077218"/>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一切デジタルツールを持たない方はご参加いただけません。</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来年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月末で、最後の</a:t>
            </a:r>
            <a:r>
              <a:rPr kumimoji="1" lang="en-US" altLang="ja-JP" sz="1600" dirty="0">
                <a:latin typeface="BIZ UDPゴシック" panose="020B0400000000000000" pitchFamily="50" charset="-128"/>
                <a:ea typeface="BIZ UDPゴシック" panose="020B0400000000000000" pitchFamily="50" charset="-128"/>
              </a:rPr>
              <a:t>NTT</a:t>
            </a:r>
            <a:r>
              <a:rPr kumimoji="1" lang="ja-JP" altLang="en-US" sz="1600" dirty="0">
                <a:latin typeface="BIZ UDPゴシック" panose="020B0400000000000000" pitchFamily="50" charset="-128"/>
                <a:ea typeface="BIZ UDPゴシック" panose="020B0400000000000000" pitchFamily="50" charset="-128"/>
              </a:rPr>
              <a:t>ドコモの３</a:t>
            </a:r>
            <a:r>
              <a:rPr kumimoji="1" lang="en-US" altLang="ja-JP" sz="1600" dirty="0">
                <a:latin typeface="BIZ UDPゴシック" panose="020B0400000000000000" pitchFamily="50" charset="-128"/>
                <a:ea typeface="BIZ UDPゴシック" panose="020B0400000000000000" pitchFamily="50" charset="-128"/>
              </a:rPr>
              <a:t>G</a:t>
            </a:r>
            <a:r>
              <a:rPr kumimoji="1" lang="ja-JP" altLang="en-US" sz="1600" dirty="0">
                <a:latin typeface="BIZ UDPゴシック" panose="020B0400000000000000" pitchFamily="50" charset="-128"/>
                <a:ea typeface="BIZ UDPゴシック" panose="020B0400000000000000" pitchFamily="50" charset="-128"/>
              </a:rPr>
              <a:t>電波が停止します。誰もがスマートフォンを持つ時代がやってきます。あとはデジタル弱者の意識による部分となってきますので、使ってよかったと持ってもらえるよう機能改善を進めて参ります。</a:t>
            </a:r>
          </a:p>
        </p:txBody>
      </p:sp>
      <p:sp>
        <p:nvSpPr>
          <p:cNvPr id="17" name="テキスト ボックス 16">
            <a:extLst>
              <a:ext uri="{FF2B5EF4-FFF2-40B4-BE49-F238E27FC236}">
                <a16:creationId xmlns:a16="http://schemas.microsoft.com/office/drawing/2014/main" id="{390727FA-724F-B677-8B9E-EB0963C165FA}"/>
              </a:ext>
            </a:extLst>
          </p:cNvPr>
          <p:cNvSpPr txBox="1"/>
          <p:nvPr/>
        </p:nvSpPr>
        <p:spPr>
          <a:xfrm>
            <a:off x="841861" y="4585561"/>
            <a:ext cx="8245991" cy="584775"/>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投稿は匿名でなく所属班とフルネームが表示されるため抑止力となり、誹謗中傷となる投稿はほとんどありません。また、管理画面で編集や非表示にすることができます。</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9F08395B-DC1E-7A01-FDB1-2D8A89214C0D}"/>
              </a:ext>
            </a:extLst>
          </p:cNvPr>
          <p:cNvSpPr txBox="1"/>
          <p:nvPr/>
        </p:nvSpPr>
        <p:spPr>
          <a:xfrm>
            <a:off x="973829" y="6311686"/>
            <a:ext cx="8168559" cy="584775"/>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当社は、プライバシーマークの認定および第三者機関によるセキュリティ診断を受けております。</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C4BEB9BE-7D88-5857-1612-6921EC56BCC5}"/>
              </a:ext>
            </a:extLst>
          </p:cNvPr>
          <p:cNvSpPr txBox="1"/>
          <p:nvPr/>
        </p:nvSpPr>
        <p:spPr>
          <a:xfrm>
            <a:off x="841861" y="1188477"/>
            <a:ext cx="6393097"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導入に向けての会員向け案内チラシ等の各種ひな形を提供しています</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D7CC7BC-0937-8A47-A5E0-393AF918BFC2}"/>
              </a:ext>
            </a:extLst>
          </p:cNvPr>
          <p:cNvSpPr txBox="1"/>
          <p:nvPr/>
        </p:nvSpPr>
        <p:spPr>
          <a:xfrm>
            <a:off x="896694" y="5490330"/>
            <a:ext cx="8191158" cy="584775"/>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いざという時にこの機能を有効に使えるように年に１度、アプリを使った安否確認共有訓練の実施を推奨しています。実施に向けた案内チラシデータも共有させていただいております。</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6F8C48BD-4B17-23F4-9C00-FFD44D586BAD}"/>
              </a:ext>
            </a:extLst>
          </p:cNvPr>
          <p:cNvSpPr txBox="1"/>
          <p:nvPr/>
        </p:nvSpPr>
        <p:spPr>
          <a:xfrm>
            <a:off x="919293" y="1906710"/>
            <a:ext cx="8168559" cy="338554"/>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インストール説明会を重ねるとともに、自治会からの積極配信や活用が重要です。</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2C9451F3-590C-9E13-F2ED-4F0845AD0C9B}"/>
              </a:ext>
            </a:extLst>
          </p:cNvPr>
          <p:cNvSpPr/>
          <p:nvPr/>
        </p:nvSpPr>
        <p:spPr>
          <a:xfrm>
            <a:off x="197069" y="5916610"/>
            <a:ext cx="431528" cy="523220"/>
          </a:xfrm>
          <a:prstGeom prst="rect">
            <a:avLst/>
          </a:prstGeom>
          <a:noFill/>
        </p:spPr>
        <p:txBody>
          <a:bodyPr wrap="none" lIns="91440" tIns="45720" rIns="91440" bIns="45720">
            <a:spAutoFit/>
          </a:bodyPr>
          <a:lstStyle/>
          <a:p>
            <a:pPr algn="ctr"/>
            <a:r>
              <a:rPr lang="en-US" altLang="ja-JP" sz="2800" b="1" cap="none" spc="0" dirty="0">
                <a:ln w="22225">
                  <a:solidFill>
                    <a:schemeClr val="accent2"/>
                  </a:solidFill>
                  <a:prstDash val="solid"/>
                </a:ln>
                <a:solidFill>
                  <a:schemeClr val="accent2">
                    <a:lumMod val="40000"/>
                    <a:lumOff val="60000"/>
                  </a:schemeClr>
                </a:solidFill>
                <a:effectLst/>
              </a:rPr>
              <a:t>Q</a:t>
            </a:r>
            <a:endParaRPr lang="ja-JP" altLang="en-US" sz="2800" b="1" cap="none" spc="0" dirty="0">
              <a:ln w="22225">
                <a:solidFill>
                  <a:schemeClr val="accent2"/>
                </a:solidFill>
                <a:prstDash val="solid"/>
              </a:ln>
              <a:solidFill>
                <a:schemeClr val="accent2">
                  <a:lumMod val="40000"/>
                  <a:lumOff val="60000"/>
                </a:schemeClr>
              </a:solidFill>
              <a:effectLst/>
            </a:endParaRPr>
          </a:p>
        </p:txBody>
      </p:sp>
      <p:sp>
        <p:nvSpPr>
          <p:cNvPr id="7" name="正方形/長方形 6">
            <a:extLst>
              <a:ext uri="{FF2B5EF4-FFF2-40B4-BE49-F238E27FC236}">
                <a16:creationId xmlns:a16="http://schemas.microsoft.com/office/drawing/2014/main" id="{B8B9106B-D23F-379B-72F3-EB931B4CCE08}"/>
              </a:ext>
            </a:extLst>
          </p:cNvPr>
          <p:cNvSpPr/>
          <p:nvPr/>
        </p:nvSpPr>
        <p:spPr>
          <a:xfrm>
            <a:off x="128385" y="772380"/>
            <a:ext cx="431528" cy="523220"/>
          </a:xfrm>
          <a:prstGeom prst="rect">
            <a:avLst/>
          </a:prstGeom>
          <a:noFill/>
        </p:spPr>
        <p:txBody>
          <a:bodyPr wrap="none" lIns="91440" tIns="45720" rIns="91440" bIns="45720">
            <a:spAutoFit/>
          </a:bodyPr>
          <a:lstStyle/>
          <a:p>
            <a:pPr algn="ctr"/>
            <a:r>
              <a:rPr lang="en-US" altLang="ja-JP" sz="2800" b="1" cap="none" spc="0" dirty="0">
                <a:ln w="22225">
                  <a:solidFill>
                    <a:schemeClr val="accent2"/>
                  </a:solidFill>
                  <a:prstDash val="solid"/>
                </a:ln>
                <a:solidFill>
                  <a:schemeClr val="accent2">
                    <a:lumMod val="40000"/>
                    <a:lumOff val="60000"/>
                  </a:schemeClr>
                </a:solidFill>
                <a:effectLst/>
              </a:rPr>
              <a:t>Q</a:t>
            </a:r>
            <a:endParaRPr lang="ja-JP" altLang="en-US" sz="2800" b="1" cap="none" spc="0" dirty="0">
              <a:ln w="22225">
                <a:solidFill>
                  <a:schemeClr val="accent2"/>
                </a:solidFill>
                <a:prstDash val="solid"/>
              </a:ln>
              <a:solidFill>
                <a:schemeClr val="accent2">
                  <a:lumMod val="40000"/>
                  <a:lumOff val="60000"/>
                </a:schemeClr>
              </a:solidFill>
              <a:effectLst/>
            </a:endParaRPr>
          </a:p>
        </p:txBody>
      </p:sp>
      <p:sp>
        <p:nvSpPr>
          <p:cNvPr id="8" name="正方形/長方形 7">
            <a:extLst>
              <a:ext uri="{FF2B5EF4-FFF2-40B4-BE49-F238E27FC236}">
                <a16:creationId xmlns:a16="http://schemas.microsoft.com/office/drawing/2014/main" id="{250AB74C-61E2-15CC-AB20-8DBC1F54F893}"/>
              </a:ext>
            </a:extLst>
          </p:cNvPr>
          <p:cNvSpPr/>
          <p:nvPr/>
        </p:nvSpPr>
        <p:spPr>
          <a:xfrm>
            <a:off x="195368" y="5061158"/>
            <a:ext cx="431528" cy="523220"/>
          </a:xfrm>
          <a:prstGeom prst="rect">
            <a:avLst/>
          </a:prstGeom>
          <a:noFill/>
        </p:spPr>
        <p:txBody>
          <a:bodyPr wrap="none" lIns="91440" tIns="45720" rIns="91440" bIns="45720">
            <a:spAutoFit/>
          </a:bodyPr>
          <a:lstStyle/>
          <a:p>
            <a:pPr algn="ctr"/>
            <a:r>
              <a:rPr lang="en-US" altLang="ja-JP" sz="2800" b="1" cap="none" spc="0" dirty="0">
                <a:ln w="22225">
                  <a:solidFill>
                    <a:schemeClr val="accent2"/>
                  </a:solidFill>
                  <a:prstDash val="solid"/>
                </a:ln>
                <a:solidFill>
                  <a:schemeClr val="accent2">
                    <a:lumMod val="40000"/>
                    <a:lumOff val="60000"/>
                  </a:schemeClr>
                </a:solidFill>
                <a:effectLst/>
              </a:rPr>
              <a:t>Q</a:t>
            </a:r>
            <a:endParaRPr lang="ja-JP" altLang="en-US" sz="2800" b="1" cap="none" spc="0" dirty="0">
              <a:ln w="22225">
                <a:solidFill>
                  <a:schemeClr val="accent2"/>
                </a:solidFill>
                <a:prstDash val="solid"/>
              </a:ln>
              <a:solidFill>
                <a:schemeClr val="accent2">
                  <a:lumMod val="40000"/>
                  <a:lumOff val="60000"/>
                </a:schemeClr>
              </a:solidFill>
              <a:effectLst/>
            </a:endParaRPr>
          </a:p>
        </p:txBody>
      </p:sp>
      <p:sp>
        <p:nvSpPr>
          <p:cNvPr id="9" name="正方形/長方形 8">
            <a:extLst>
              <a:ext uri="{FF2B5EF4-FFF2-40B4-BE49-F238E27FC236}">
                <a16:creationId xmlns:a16="http://schemas.microsoft.com/office/drawing/2014/main" id="{6CF7E3CF-06CD-D843-8066-6AEF781E185F}"/>
              </a:ext>
            </a:extLst>
          </p:cNvPr>
          <p:cNvSpPr/>
          <p:nvPr/>
        </p:nvSpPr>
        <p:spPr>
          <a:xfrm>
            <a:off x="128385" y="1491407"/>
            <a:ext cx="431528" cy="523220"/>
          </a:xfrm>
          <a:prstGeom prst="rect">
            <a:avLst/>
          </a:prstGeom>
          <a:noFill/>
        </p:spPr>
        <p:txBody>
          <a:bodyPr wrap="none" lIns="91440" tIns="45720" rIns="91440" bIns="45720">
            <a:spAutoFit/>
          </a:bodyPr>
          <a:lstStyle/>
          <a:p>
            <a:pPr algn="ctr"/>
            <a:r>
              <a:rPr lang="en-US" altLang="ja-JP" sz="2800" b="1" cap="none" spc="0" dirty="0">
                <a:ln w="22225">
                  <a:solidFill>
                    <a:schemeClr val="accent2"/>
                  </a:solidFill>
                  <a:prstDash val="solid"/>
                </a:ln>
                <a:solidFill>
                  <a:schemeClr val="accent2">
                    <a:lumMod val="40000"/>
                    <a:lumOff val="60000"/>
                  </a:schemeClr>
                </a:solidFill>
                <a:effectLst/>
              </a:rPr>
              <a:t>Q</a:t>
            </a:r>
            <a:endParaRPr lang="ja-JP" altLang="en-US" sz="2800" b="1" cap="none" spc="0" dirty="0">
              <a:ln w="22225">
                <a:solidFill>
                  <a:schemeClr val="accent2"/>
                </a:solidFill>
                <a:prstDash val="solid"/>
              </a:ln>
              <a:solidFill>
                <a:schemeClr val="accent2">
                  <a:lumMod val="40000"/>
                  <a:lumOff val="60000"/>
                </a:schemeClr>
              </a:solidFill>
              <a:effectLst/>
            </a:endParaRPr>
          </a:p>
        </p:txBody>
      </p:sp>
      <p:sp>
        <p:nvSpPr>
          <p:cNvPr id="10" name="正方形/長方形 9">
            <a:extLst>
              <a:ext uri="{FF2B5EF4-FFF2-40B4-BE49-F238E27FC236}">
                <a16:creationId xmlns:a16="http://schemas.microsoft.com/office/drawing/2014/main" id="{2F54581B-EE15-F908-C400-C80CD50AF8B9}"/>
              </a:ext>
            </a:extLst>
          </p:cNvPr>
          <p:cNvSpPr/>
          <p:nvPr/>
        </p:nvSpPr>
        <p:spPr>
          <a:xfrm>
            <a:off x="189856" y="3477020"/>
            <a:ext cx="431528" cy="523220"/>
          </a:xfrm>
          <a:prstGeom prst="rect">
            <a:avLst/>
          </a:prstGeom>
          <a:noFill/>
        </p:spPr>
        <p:txBody>
          <a:bodyPr wrap="none" lIns="91440" tIns="45720" rIns="91440" bIns="45720">
            <a:spAutoFit/>
          </a:bodyPr>
          <a:lstStyle/>
          <a:p>
            <a:pPr algn="ctr"/>
            <a:r>
              <a:rPr lang="en-US" altLang="ja-JP" sz="2800" b="1" cap="none" spc="0" dirty="0">
                <a:ln w="22225">
                  <a:solidFill>
                    <a:schemeClr val="accent2"/>
                  </a:solidFill>
                  <a:prstDash val="solid"/>
                </a:ln>
                <a:solidFill>
                  <a:schemeClr val="accent2">
                    <a:lumMod val="40000"/>
                    <a:lumOff val="60000"/>
                  </a:schemeClr>
                </a:solidFill>
                <a:effectLst/>
              </a:rPr>
              <a:t>Q</a:t>
            </a:r>
            <a:endParaRPr lang="ja-JP" altLang="en-US" sz="2800" b="1" cap="none" spc="0" dirty="0">
              <a:ln w="22225">
                <a:solidFill>
                  <a:schemeClr val="accent2"/>
                </a:solidFill>
                <a:prstDash val="solid"/>
              </a:ln>
              <a:solidFill>
                <a:schemeClr val="accent2">
                  <a:lumMod val="40000"/>
                  <a:lumOff val="60000"/>
                </a:schemeClr>
              </a:solidFill>
              <a:effectLst/>
            </a:endParaRPr>
          </a:p>
        </p:txBody>
      </p:sp>
      <p:sp>
        <p:nvSpPr>
          <p:cNvPr id="22" name="正方形/長方形 21">
            <a:extLst>
              <a:ext uri="{FF2B5EF4-FFF2-40B4-BE49-F238E27FC236}">
                <a16:creationId xmlns:a16="http://schemas.microsoft.com/office/drawing/2014/main" id="{509C022A-4821-E0C5-EAF8-1ACCC0B289EC}"/>
              </a:ext>
            </a:extLst>
          </p:cNvPr>
          <p:cNvSpPr/>
          <p:nvPr/>
        </p:nvSpPr>
        <p:spPr>
          <a:xfrm>
            <a:off x="123537" y="2151316"/>
            <a:ext cx="431528" cy="523220"/>
          </a:xfrm>
          <a:prstGeom prst="rect">
            <a:avLst/>
          </a:prstGeom>
          <a:noFill/>
        </p:spPr>
        <p:txBody>
          <a:bodyPr wrap="none" lIns="91440" tIns="45720" rIns="91440" bIns="45720">
            <a:spAutoFit/>
          </a:bodyPr>
          <a:lstStyle/>
          <a:p>
            <a:pPr algn="ctr"/>
            <a:r>
              <a:rPr lang="en-US" altLang="ja-JP" sz="2800" b="1" cap="none" spc="0" dirty="0">
                <a:ln w="22225">
                  <a:solidFill>
                    <a:schemeClr val="accent2"/>
                  </a:solidFill>
                  <a:prstDash val="solid"/>
                </a:ln>
                <a:solidFill>
                  <a:schemeClr val="accent2">
                    <a:lumMod val="40000"/>
                    <a:lumOff val="60000"/>
                  </a:schemeClr>
                </a:solidFill>
                <a:effectLst/>
              </a:rPr>
              <a:t>Q</a:t>
            </a:r>
            <a:endParaRPr lang="ja-JP" altLang="en-US" sz="2800" b="1" cap="none" spc="0" dirty="0">
              <a:ln w="22225">
                <a:solidFill>
                  <a:schemeClr val="accent2"/>
                </a:solidFill>
                <a:prstDash val="solid"/>
              </a:ln>
              <a:solidFill>
                <a:schemeClr val="accent2">
                  <a:lumMod val="40000"/>
                  <a:lumOff val="60000"/>
                </a:schemeClr>
              </a:solidFill>
              <a:effectLst/>
            </a:endParaRPr>
          </a:p>
        </p:txBody>
      </p:sp>
      <p:sp>
        <p:nvSpPr>
          <p:cNvPr id="23" name="正方形/長方形 22">
            <a:extLst>
              <a:ext uri="{FF2B5EF4-FFF2-40B4-BE49-F238E27FC236}">
                <a16:creationId xmlns:a16="http://schemas.microsoft.com/office/drawing/2014/main" id="{1EA1043E-00AB-E76E-F9AC-90CE4157A14F}"/>
              </a:ext>
            </a:extLst>
          </p:cNvPr>
          <p:cNvSpPr/>
          <p:nvPr/>
        </p:nvSpPr>
        <p:spPr>
          <a:xfrm>
            <a:off x="189856" y="4140787"/>
            <a:ext cx="431528" cy="523220"/>
          </a:xfrm>
          <a:prstGeom prst="rect">
            <a:avLst/>
          </a:prstGeom>
          <a:noFill/>
        </p:spPr>
        <p:txBody>
          <a:bodyPr wrap="none" lIns="91440" tIns="45720" rIns="91440" bIns="45720">
            <a:spAutoFit/>
          </a:bodyPr>
          <a:lstStyle/>
          <a:p>
            <a:pPr algn="ctr"/>
            <a:r>
              <a:rPr lang="en-US" altLang="ja-JP" sz="2800" b="1" cap="none" spc="0" dirty="0">
                <a:ln w="22225">
                  <a:solidFill>
                    <a:schemeClr val="accent2"/>
                  </a:solidFill>
                  <a:prstDash val="solid"/>
                </a:ln>
                <a:solidFill>
                  <a:schemeClr val="accent2">
                    <a:lumMod val="40000"/>
                    <a:lumOff val="60000"/>
                  </a:schemeClr>
                </a:solidFill>
                <a:effectLst/>
              </a:rPr>
              <a:t>Q</a:t>
            </a:r>
            <a:endParaRPr lang="ja-JP" altLang="en-US" sz="2800" b="1" cap="none" spc="0" dirty="0">
              <a:ln w="22225">
                <a:solidFill>
                  <a:schemeClr val="accent2"/>
                </a:solidFill>
                <a:prstDash val="solid"/>
              </a:ln>
              <a:solidFill>
                <a:schemeClr val="accent2">
                  <a:lumMod val="40000"/>
                  <a:lumOff val="60000"/>
                </a:schemeClr>
              </a:solidFill>
              <a:effectLst/>
            </a:endParaRPr>
          </a:p>
        </p:txBody>
      </p:sp>
      <p:sp>
        <p:nvSpPr>
          <p:cNvPr id="24" name="正方形/長方形 23">
            <a:extLst>
              <a:ext uri="{FF2B5EF4-FFF2-40B4-BE49-F238E27FC236}">
                <a16:creationId xmlns:a16="http://schemas.microsoft.com/office/drawing/2014/main" id="{E9482315-88FD-EA3E-FF4B-12BCC89E5AB0}"/>
              </a:ext>
            </a:extLst>
          </p:cNvPr>
          <p:cNvSpPr/>
          <p:nvPr/>
        </p:nvSpPr>
        <p:spPr>
          <a:xfrm>
            <a:off x="555065" y="4459587"/>
            <a:ext cx="402674" cy="523220"/>
          </a:xfrm>
          <a:prstGeom prst="rect">
            <a:avLst/>
          </a:prstGeom>
          <a:noFill/>
        </p:spPr>
        <p:txBody>
          <a:bodyPr wrap="none" lIns="91440" tIns="45720" rIns="91440" bIns="45720">
            <a:spAutoFit/>
          </a:bodyPr>
          <a:lstStyle/>
          <a:p>
            <a:pPr algn="ctr"/>
            <a:r>
              <a:rPr lang="en-US" altLang="ja-JP" sz="2800" b="1" cap="none" spc="0" dirty="0">
                <a:ln w="22225">
                  <a:solidFill>
                    <a:schemeClr val="accent6"/>
                  </a:solidFill>
                  <a:prstDash val="solid"/>
                </a:ln>
                <a:solidFill>
                  <a:schemeClr val="accent6">
                    <a:lumMod val="40000"/>
                    <a:lumOff val="60000"/>
                  </a:schemeClr>
                </a:solidFill>
                <a:effectLst/>
              </a:rPr>
              <a:t>A</a:t>
            </a:r>
            <a:endParaRPr lang="ja-JP" altLang="en-US" sz="2800" b="1" cap="none" spc="0" dirty="0">
              <a:ln w="22225">
                <a:solidFill>
                  <a:schemeClr val="accent6"/>
                </a:solidFill>
                <a:prstDash val="solid"/>
              </a:ln>
              <a:solidFill>
                <a:schemeClr val="accent6">
                  <a:lumMod val="40000"/>
                  <a:lumOff val="60000"/>
                </a:schemeClr>
              </a:solidFill>
              <a:effectLst/>
            </a:endParaRPr>
          </a:p>
        </p:txBody>
      </p:sp>
      <p:sp>
        <p:nvSpPr>
          <p:cNvPr id="26" name="正方形/長方形 25">
            <a:extLst>
              <a:ext uri="{FF2B5EF4-FFF2-40B4-BE49-F238E27FC236}">
                <a16:creationId xmlns:a16="http://schemas.microsoft.com/office/drawing/2014/main" id="{3F62E8AD-3680-CF4B-57B0-112D7ED59497}"/>
              </a:ext>
            </a:extLst>
          </p:cNvPr>
          <p:cNvSpPr/>
          <p:nvPr/>
        </p:nvSpPr>
        <p:spPr>
          <a:xfrm>
            <a:off x="467573" y="2482458"/>
            <a:ext cx="402674" cy="523220"/>
          </a:xfrm>
          <a:prstGeom prst="rect">
            <a:avLst/>
          </a:prstGeom>
          <a:noFill/>
        </p:spPr>
        <p:txBody>
          <a:bodyPr wrap="none" lIns="91440" tIns="45720" rIns="91440" bIns="45720">
            <a:spAutoFit/>
          </a:bodyPr>
          <a:lstStyle/>
          <a:p>
            <a:pPr algn="ctr"/>
            <a:r>
              <a:rPr lang="en-US" altLang="ja-JP" sz="2800" b="1" cap="none" spc="0" dirty="0">
                <a:ln w="22225">
                  <a:solidFill>
                    <a:schemeClr val="accent6"/>
                  </a:solidFill>
                  <a:prstDash val="solid"/>
                </a:ln>
                <a:solidFill>
                  <a:schemeClr val="accent6">
                    <a:lumMod val="40000"/>
                    <a:lumOff val="60000"/>
                  </a:schemeClr>
                </a:solidFill>
                <a:effectLst/>
              </a:rPr>
              <a:t>A</a:t>
            </a:r>
            <a:endParaRPr lang="ja-JP" altLang="en-US" sz="2800" b="1" cap="none" spc="0" dirty="0">
              <a:ln w="22225">
                <a:solidFill>
                  <a:schemeClr val="accent6"/>
                </a:solidFill>
                <a:prstDash val="solid"/>
              </a:ln>
              <a:solidFill>
                <a:schemeClr val="accent6">
                  <a:lumMod val="40000"/>
                  <a:lumOff val="60000"/>
                </a:schemeClr>
              </a:solidFill>
              <a:effectLst/>
            </a:endParaRPr>
          </a:p>
        </p:txBody>
      </p:sp>
      <p:sp>
        <p:nvSpPr>
          <p:cNvPr id="27" name="正方形/長方形 26">
            <a:extLst>
              <a:ext uri="{FF2B5EF4-FFF2-40B4-BE49-F238E27FC236}">
                <a16:creationId xmlns:a16="http://schemas.microsoft.com/office/drawing/2014/main" id="{60DAB72F-423D-967A-308C-351F2DD4FAB4}"/>
              </a:ext>
            </a:extLst>
          </p:cNvPr>
          <p:cNvSpPr/>
          <p:nvPr/>
        </p:nvSpPr>
        <p:spPr>
          <a:xfrm>
            <a:off x="555065" y="3813482"/>
            <a:ext cx="402674" cy="523220"/>
          </a:xfrm>
          <a:prstGeom prst="rect">
            <a:avLst/>
          </a:prstGeom>
          <a:noFill/>
        </p:spPr>
        <p:txBody>
          <a:bodyPr wrap="none" lIns="91440" tIns="45720" rIns="91440" bIns="45720">
            <a:spAutoFit/>
          </a:bodyPr>
          <a:lstStyle/>
          <a:p>
            <a:pPr algn="ctr"/>
            <a:r>
              <a:rPr lang="en-US" altLang="ja-JP" sz="2800" b="1" cap="none" spc="0" dirty="0">
                <a:ln w="22225">
                  <a:solidFill>
                    <a:schemeClr val="accent6"/>
                  </a:solidFill>
                  <a:prstDash val="solid"/>
                </a:ln>
                <a:solidFill>
                  <a:schemeClr val="accent6">
                    <a:lumMod val="40000"/>
                    <a:lumOff val="60000"/>
                  </a:schemeClr>
                </a:solidFill>
                <a:effectLst/>
              </a:rPr>
              <a:t>A</a:t>
            </a:r>
            <a:endParaRPr lang="ja-JP" altLang="en-US" sz="2800" b="1" cap="none" spc="0" dirty="0">
              <a:ln w="22225">
                <a:solidFill>
                  <a:schemeClr val="accent6"/>
                </a:solidFill>
                <a:prstDash val="solid"/>
              </a:ln>
              <a:solidFill>
                <a:schemeClr val="accent6">
                  <a:lumMod val="40000"/>
                  <a:lumOff val="60000"/>
                </a:schemeClr>
              </a:solidFill>
              <a:effectLst/>
            </a:endParaRPr>
          </a:p>
        </p:txBody>
      </p:sp>
      <p:sp>
        <p:nvSpPr>
          <p:cNvPr id="28" name="正方形/長方形 27">
            <a:extLst>
              <a:ext uri="{FF2B5EF4-FFF2-40B4-BE49-F238E27FC236}">
                <a16:creationId xmlns:a16="http://schemas.microsoft.com/office/drawing/2014/main" id="{B4052702-032C-93EA-506C-E84D3F67544A}"/>
              </a:ext>
            </a:extLst>
          </p:cNvPr>
          <p:cNvSpPr/>
          <p:nvPr/>
        </p:nvSpPr>
        <p:spPr>
          <a:xfrm>
            <a:off x="494020" y="1816460"/>
            <a:ext cx="402674" cy="523220"/>
          </a:xfrm>
          <a:prstGeom prst="rect">
            <a:avLst/>
          </a:prstGeom>
          <a:noFill/>
        </p:spPr>
        <p:txBody>
          <a:bodyPr wrap="none" lIns="91440" tIns="45720" rIns="91440" bIns="45720">
            <a:spAutoFit/>
          </a:bodyPr>
          <a:lstStyle/>
          <a:p>
            <a:pPr algn="ctr"/>
            <a:r>
              <a:rPr lang="en-US" altLang="ja-JP" sz="2800" b="1" cap="none" spc="0" dirty="0">
                <a:ln w="22225">
                  <a:solidFill>
                    <a:schemeClr val="accent6"/>
                  </a:solidFill>
                  <a:prstDash val="solid"/>
                </a:ln>
                <a:solidFill>
                  <a:schemeClr val="accent6">
                    <a:lumMod val="40000"/>
                    <a:lumOff val="60000"/>
                  </a:schemeClr>
                </a:solidFill>
                <a:effectLst/>
              </a:rPr>
              <a:t>A</a:t>
            </a:r>
            <a:endParaRPr lang="ja-JP" altLang="en-US" sz="2800" b="1" cap="none" spc="0" dirty="0">
              <a:ln w="22225">
                <a:solidFill>
                  <a:schemeClr val="accent6"/>
                </a:solidFill>
                <a:prstDash val="solid"/>
              </a:ln>
              <a:solidFill>
                <a:schemeClr val="accent6">
                  <a:lumMod val="40000"/>
                  <a:lumOff val="60000"/>
                </a:schemeClr>
              </a:solidFill>
              <a:effectLst/>
            </a:endParaRPr>
          </a:p>
        </p:txBody>
      </p:sp>
      <p:sp>
        <p:nvSpPr>
          <p:cNvPr id="29" name="正方形/長方形 28">
            <a:extLst>
              <a:ext uri="{FF2B5EF4-FFF2-40B4-BE49-F238E27FC236}">
                <a16:creationId xmlns:a16="http://schemas.microsoft.com/office/drawing/2014/main" id="{D8CCBC14-E703-C1CE-9364-720054F5D6D3}"/>
              </a:ext>
            </a:extLst>
          </p:cNvPr>
          <p:cNvSpPr/>
          <p:nvPr/>
        </p:nvSpPr>
        <p:spPr>
          <a:xfrm>
            <a:off x="571155" y="5379958"/>
            <a:ext cx="402674" cy="523220"/>
          </a:xfrm>
          <a:prstGeom prst="rect">
            <a:avLst/>
          </a:prstGeom>
          <a:noFill/>
        </p:spPr>
        <p:txBody>
          <a:bodyPr wrap="none" lIns="91440" tIns="45720" rIns="91440" bIns="45720">
            <a:spAutoFit/>
          </a:bodyPr>
          <a:lstStyle/>
          <a:p>
            <a:pPr algn="ctr"/>
            <a:r>
              <a:rPr lang="en-US" altLang="ja-JP" sz="2800" b="1" cap="none" spc="0" dirty="0">
                <a:ln w="22225">
                  <a:solidFill>
                    <a:schemeClr val="accent6"/>
                  </a:solidFill>
                  <a:prstDash val="solid"/>
                </a:ln>
                <a:solidFill>
                  <a:schemeClr val="accent6">
                    <a:lumMod val="40000"/>
                    <a:lumOff val="60000"/>
                  </a:schemeClr>
                </a:solidFill>
                <a:effectLst/>
              </a:rPr>
              <a:t>A</a:t>
            </a:r>
            <a:endParaRPr lang="ja-JP" altLang="en-US" sz="2800" b="1" cap="none" spc="0" dirty="0">
              <a:ln w="22225">
                <a:solidFill>
                  <a:schemeClr val="accent6"/>
                </a:solidFill>
                <a:prstDash val="solid"/>
              </a:ln>
              <a:solidFill>
                <a:schemeClr val="accent6">
                  <a:lumMod val="40000"/>
                  <a:lumOff val="60000"/>
                </a:schemeClr>
              </a:solidFill>
              <a:effectLst/>
            </a:endParaRPr>
          </a:p>
        </p:txBody>
      </p:sp>
      <p:sp>
        <p:nvSpPr>
          <p:cNvPr id="30" name="正方形/長方形 29">
            <a:extLst>
              <a:ext uri="{FF2B5EF4-FFF2-40B4-BE49-F238E27FC236}">
                <a16:creationId xmlns:a16="http://schemas.microsoft.com/office/drawing/2014/main" id="{C18E13CC-F4B0-3642-91C1-CF7C4F384EBF}"/>
              </a:ext>
            </a:extLst>
          </p:cNvPr>
          <p:cNvSpPr/>
          <p:nvPr/>
        </p:nvSpPr>
        <p:spPr>
          <a:xfrm>
            <a:off x="494020" y="1141576"/>
            <a:ext cx="402674" cy="523220"/>
          </a:xfrm>
          <a:prstGeom prst="rect">
            <a:avLst/>
          </a:prstGeom>
          <a:noFill/>
        </p:spPr>
        <p:txBody>
          <a:bodyPr wrap="none" lIns="91440" tIns="45720" rIns="91440" bIns="45720">
            <a:spAutoFit/>
          </a:bodyPr>
          <a:lstStyle/>
          <a:p>
            <a:pPr algn="ctr"/>
            <a:r>
              <a:rPr lang="en-US" altLang="ja-JP" sz="2800" b="1" cap="none" spc="0" dirty="0">
                <a:ln w="22225">
                  <a:solidFill>
                    <a:schemeClr val="accent6"/>
                  </a:solidFill>
                  <a:prstDash val="solid"/>
                </a:ln>
                <a:solidFill>
                  <a:schemeClr val="accent6">
                    <a:lumMod val="40000"/>
                    <a:lumOff val="60000"/>
                  </a:schemeClr>
                </a:solidFill>
                <a:effectLst/>
              </a:rPr>
              <a:t>A</a:t>
            </a:r>
            <a:endParaRPr lang="ja-JP" altLang="en-US" sz="2800" b="1" cap="none" spc="0" dirty="0">
              <a:ln w="22225">
                <a:solidFill>
                  <a:schemeClr val="accent6"/>
                </a:solidFill>
                <a:prstDash val="solid"/>
              </a:ln>
              <a:solidFill>
                <a:schemeClr val="accent6">
                  <a:lumMod val="40000"/>
                  <a:lumOff val="60000"/>
                </a:schemeClr>
              </a:solidFill>
              <a:effectLst/>
            </a:endParaRPr>
          </a:p>
        </p:txBody>
      </p:sp>
      <p:sp>
        <p:nvSpPr>
          <p:cNvPr id="31" name="正方形/長方形 30">
            <a:extLst>
              <a:ext uri="{FF2B5EF4-FFF2-40B4-BE49-F238E27FC236}">
                <a16:creationId xmlns:a16="http://schemas.microsoft.com/office/drawing/2014/main" id="{30E3378D-F6E3-4C77-8522-03B9D3D59123}"/>
              </a:ext>
            </a:extLst>
          </p:cNvPr>
          <p:cNvSpPr/>
          <p:nvPr/>
        </p:nvSpPr>
        <p:spPr>
          <a:xfrm>
            <a:off x="571155" y="6248722"/>
            <a:ext cx="402674" cy="523220"/>
          </a:xfrm>
          <a:prstGeom prst="rect">
            <a:avLst/>
          </a:prstGeom>
          <a:noFill/>
        </p:spPr>
        <p:txBody>
          <a:bodyPr wrap="none" lIns="91440" tIns="45720" rIns="91440" bIns="45720">
            <a:spAutoFit/>
          </a:bodyPr>
          <a:lstStyle/>
          <a:p>
            <a:pPr algn="ctr"/>
            <a:r>
              <a:rPr lang="en-US" altLang="ja-JP" sz="2800" b="1" cap="none" spc="0" dirty="0">
                <a:ln w="22225">
                  <a:solidFill>
                    <a:schemeClr val="accent6"/>
                  </a:solidFill>
                  <a:prstDash val="solid"/>
                </a:ln>
                <a:solidFill>
                  <a:schemeClr val="accent6">
                    <a:lumMod val="40000"/>
                    <a:lumOff val="60000"/>
                  </a:schemeClr>
                </a:solidFill>
                <a:effectLst/>
              </a:rPr>
              <a:t>A</a:t>
            </a:r>
            <a:endParaRPr lang="ja-JP" altLang="en-US" sz="2800" b="1" cap="none" spc="0" dirty="0">
              <a:ln w="22225">
                <a:solidFill>
                  <a:schemeClr val="accent6"/>
                </a:solidFill>
                <a:prstDash val="solid"/>
              </a:ln>
              <a:solidFill>
                <a:schemeClr val="accent6">
                  <a:lumMod val="40000"/>
                  <a:lumOff val="60000"/>
                </a:schemeClr>
              </a:solidFill>
              <a:effectLst/>
            </a:endParaRPr>
          </a:p>
        </p:txBody>
      </p:sp>
      <p:pic>
        <p:nvPicPr>
          <p:cNvPr id="25" name="図 24">
            <a:extLst>
              <a:ext uri="{FF2B5EF4-FFF2-40B4-BE49-F238E27FC236}">
                <a16:creationId xmlns:a16="http://schemas.microsoft.com/office/drawing/2014/main" id="{DA418778-57EE-5AC7-2429-26C82D6319A6}"/>
              </a:ext>
            </a:extLst>
          </p:cNvPr>
          <p:cNvPicPr>
            <a:picLocks noChangeAspect="1"/>
          </p:cNvPicPr>
          <p:nvPr/>
        </p:nvPicPr>
        <p:blipFill>
          <a:blip r:embed="rId2"/>
          <a:srcRect l="14063" t="12139" r="14172" b="11058"/>
          <a:stretch>
            <a:fillRect/>
          </a:stretch>
        </p:blipFill>
        <p:spPr>
          <a:xfrm>
            <a:off x="7621264" y="172337"/>
            <a:ext cx="501054" cy="536228"/>
          </a:xfrm>
          <a:prstGeom prst="rect">
            <a:avLst/>
          </a:prstGeom>
        </p:spPr>
      </p:pic>
      <p:sp>
        <p:nvSpPr>
          <p:cNvPr id="32" name="正方形/長方形 31">
            <a:extLst>
              <a:ext uri="{FF2B5EF4-FFF2-40B4-BE49-F238E27FC236}">
                <a16:creationId xmlns:a16="http://schemas.microsoft.com/office/drawing/2014/main" id="{4DD89DA2-397C-3FFF-690B-C4116336C467}"/>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７</a:t>
            </a:r>
          </a:p>
        </p:txBody>
      </p:sp>
    </p:spTree>
    <p:extLst>
      <p:ext uri="{BB962C8B-B14F-4D97-AF65-F5344CB8AC3E}">
        <p14:creationId xmlns:p14="http://schemas.microsoft.com/office/powerpoint/2010/main" val="400396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9C3849F1-B60C-4C62-7A0C-808D4FE2988A}"/>
              </a:ext>
            </a:extLst>
          </p:cNvPr>
          <p:cNvSpPr txBox="1">
            <a:spLocks/>
          </p:cNvSpPr>
          <p:nvPr/>
        </p:nvSpPr>
        <p:spPr>
          <a:xfrm>
            <a:off x="227117" y="257323"/>
            <a:ext cx="6355063" cy="650740"/>
          </a:xfrm>
          <a:prstGeom prst="rect">
            <a:avLst/>
          </a:prstGeom>
          <a:no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dirty="0" err="1">
                <a:solidFill>
                  <a:srgbClr val="00B050"/>
                </a:solidFill>
                <a:latin typeface="BIZ UDPゴシック" panose="020B0400000000000000" pitchFamily="50" charset="-128"/>
                <a:ea typeface="BIZ UDPゴシック" panose="020B0400000000000000" pitchFamily="50" charset="-128"/>
              </a:rPr>
              <a:t>Yumicom</a:t>
            </a:r>
            <a:r>
              <a:rPr lang="en-US" altLang="ja-JP" dirty="0">
                <a:solidFill>
                  <a:srgbClr val="00B050"/>
                </a:solidFill>
                <a:latin typeface="BIZ UDPゴシック" panose="020B0400000000000000" pitchFamily="50" charset="-128"/>
                <a:ea typeface="BIZ UDPゴシック" panose="020B0400000000000000" pitchFamily="50" charset="-128"/>
              </a:rPr>
              <a:t> for </a:t>
            </a:r>
            <a:r>
              <a:rPr lang="ja-JP" altLang="en-US" dirty="0">
                <a:solidFill>
                  <a:srgbClr val="00B050"/>
                </a:solidFill>
                <a:latin typeface="BIZ UDPゴシック" panose="020B0400000000000000" pitchFamily="50" charset="-128"/>
                <a:ea typeface="BIZ UDPゴシック" panose="020B0400000000000000" pitchFamily="50" charset="-128"/>
              </a:rPr>
              <a:t>自治会の機能①</a:t>
            </a:r>
          </a:p>
        </p:txBody>
      </p:sp>
      <p:sp>
        <p:nvSpPr>
          <p:cNvPr id="3" name="テキスト ボックス 2">
            <a:extLst>
              <a:ext uri="{FF2B5EF4-FFF2-40B4-BE49-F238E27FC236}">
                <a16:creationId xmlns:a16="http://schemas.microsoft.com/office/drawing/2014/main" id="{97D9C5F8-F6AD-5B40-3BF9-51E2CC914C30}"/>
              </a:ext>
            </a:extLst>
          </p:cNvPr>
          <p:cNvSpPr txBox="1"/>
          <p:nvPr/>
        </p:nvSpPr>
        <p:spPr>
          <a:xfrm>
            <a:off x="172370" y="1710215"/>
            <a:ext cx="2155730"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１．トピックス</a:t>
            </a:r>
          </a:p>
        </p:txBody>
      </p:sp>
      <p:sp>
        <p:nvSpPr>
          <p:cNvPr id="4" name="テキスト ボックス 3">
            <a:extLst>
              <a:ext uri="{FF2B5EF4-FFF2-40B4-BE49-F238E27FC236}">
                <a16:creationId xmlns:a16="http://schemas.microsoft.com/office/drawing/2014/main" id="{D194052C-62B5-44D5-C309-D153AB732D26}"/>
              </a:ext>
            </a:extLst>
          </p:cNvPr>
          <p:cNvSpPr txBox="1"/>
          <p:nvPr/>
        </p:nvSpPr>
        <p:spPr>
          <a:xfrm>
            <a:off x="2395061" y="1710215"/>
            <a:ext cx="2298982"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２．カレンダー・行事</a:t>
            </a:r>
          </a:p>
        </p:txBody>
      </p:sp>
      <p:sp>
        <p:nvSpPr>
          <p:cNvPr id="5" name="テキスト ボックス 4">
            <a:extLst>
              <a:ext uri="{FF2B5EF4-FFF2-40B4-BE49-F238E27FC236}">
                <a16:creationId xmlns:a16="http://schemas.microsoft.com/office/drawing/2014/main" id="{9CD3D981-13B1-1A6D-E1C8-A7DD8046B816}"/>
              </a:ext>
            </a:extLst>
          </p:cNvPr>
          <p:cNvSpPr txBox="1"/>
          <p:nvPr/>
        </p:nvSpPr>
        <p:spPr>
          <a:xfrm>
            <a:off x="6672647" y="1710215"/>
            <a:ext cx="2298982"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４．便利機能（リンク）</a:t>
            </a:r>
          </a:p>
        </p:txBody>
      </p:sp>
      <p:sp>
        <p:nvSpPr>
          <p:cNvPr id="6" name="テキスト ボックス 5">
            <a:extLst>
              <a:ext uri="{FF2B5EF4-FFF2-40B4-BE49-F238E27FC236}">
                <a16:creationId xmlns:a16="http://schemas.microsoft.com/office/drawing/2014/main" id="{B1D7790F-B311-C73F-1C5E-B727D66DFB92}"/>
              </a:ext>
            </a:extLst>
          </p:cNvPr>
          <p:cNvSpPr txBox="1"/>
          <p:nvPr/>
        </p:nvSpPr>
        <p:spPr>
          <a:xfrm>
            <a:off x="4652926" y="1710215"/>
            <a:ext cx="1929254" cy="369332"/>
          </a:xfrm>
          <a:prstGeom prst="rect">
            <a:avLst/>
          </a:prstGeom>
          <a:noFill/>
        </p:spPr>
        <p:txBody>
          <a:bodyPr wrap="square" rtlCol="0">
            <a:spAutoFit/>
          </a:bodyPr>
          <a:lstStyle/>
          <a:p>
            <a:r>
              <a:rPr kumimoji="1" lang="ja-JP" altLang="en-US" dirty="0">
                <a:solidFill>
                  <a:schemeClr val="accent2"/>
                </a:solidFill>
                <a:latin typeface="BIZ UDPゴシック" panose="020B0400000000000000" pitchFamily="50" charset="-128"/>
                <a:ea typeface="BIZ UDPゴシック" panose="020B0400000000000000" pitchFamily="50" charset="-128"/>
              </a:rPr>
              <a:t>３．ライブラリー</a:t>
            </a:r>
          </a:p>
        </p:txBody>
      </p:sp>
      <p:sp>
        <p:nvSpPr>
          <p:cNvPr id="7" name="テキスト ボックス 6">
            <a:extLst>
              <a:ext uri="{FF2B5EF4-FFF2-40B4-BE49-F238E27FC236}">
                <a16:creationId xmlns:a16="http://schemas.microsoft.com/office/drawing/2014/main" id="{5A16E2BE-8D0C-5A02-F228-771648CD4C11}"/>
              </a:ext>
            </a:extLst>
          </p:cNvPr>
          <p:cNvSpPr txBox="1"/>
          <p:nvPr/>
        </p:nvSpPr>
        <p:spPr>
          <a:xfrm>
            <a:off x="172370" y="2132475"/>
            <a:ext cx="2179656" cy="369332"/>
          </a:xfrm>
          <a:prstGeom prst="rect">
            <a:avLst/>
          </a:prstGeom>
          <a:solidFill>
            <a:schemeClr val="accent4">
              <a:lumMod val="20000"/>
              <a:lumOff val="80000"/>
            </a:schemeClr>
          </a:solid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新しい情報を見る</a:t>
            </a:r>
          </a:p>
        </p:txBody>
      </p:sp>
      <p:pic>
        <p:nvPicPr>
          <p:cNvPr id="10" name="図 9">
            <a:extLst>
              <a:ext uri="{FF2B5EF4-FFF2-40B4-BE49-F238E27FC236}">
                <a16:creationId xmlns:a16="http://schemas.microsoft.com/office/drawing/2014/main" id="{88E9D2FF-C36B-E29D-A17E-92C2E0151171}"/>
              </a:ext>
            </a:extLst>
          </p:cNvPr>
          <p:cNvPicPr>
            <a:picLocks noChangeAspect="1"/>
          </p:cNvPicPr>
          <p:nvPr/>
        </p:nvPicPr>
        <p:blipFill>
          <a:blip r:embed="rId2"/>
          <a:stretch>
            <a:fillRect/>
          </a:stretch>
        </p:blipFill>
        <p:spPr>
          <a:xfrm>
            <a:off x="265425" y="2892012"/>
            <a:ext cx="2039146" cy="3029103"/>
          </a:xfrm>
          <a:prstGeom prst="rect">
            <a:avLst/>
          </a:prstGeom>
          <a:ln>
            <a:solidFill>
              <a:schemeClr val="tx1"/>
            </a:solidFill>
          </a:ln>
        </p:spPr>
      </p:pic>
      <p:pic>
        <p:nvPicPr>
          <p:cNvPr id="11" name="図 10">
            <a:extLst>
              <a:ext uri="{FF2B5EF4-FFF2-40B4-BE49-F238E27FC236}">
                <a16:creationId xmlns:a16="http://schemas.microsoft.com/office/drawing/2014/main" id="{B50961A6-046C-4B30-45C1-68E233F5BD4A}"/>
              </a:ext>
            </a:extLst>
          </p:cNvPr>
          <p:cNvPicPr>
            <a:picLocks noChangeAspect="1"/>
          </p:cNvPicPr>
          <p:nvPr/>
        </p:nvPicPr>
        <p:blipFill rotWithShape="1">
          <a:blip r:embed="rId3"/>
          <a:srcRect b="10518"/>
          <a:stretch/>
        </p:blipFill>
        <p:spPr>
          <a:xfrm>
            <a:off x="2504092" y="3090662"/>
            <a:ext cx="2023593" cy="2782934"/>
          </a:xfrm>
          <a:prstGeom prst="rect">
            <a:avLst/>
          </a:prstGeom>
          <a:ln>
            <a:solidFill>
              <a:schemeClr val="tx1"/>
            </a:solidFill>
          </a:ln>
        </p:spPr>
      </p:pic>
      <p:pic>
        <p:nvPicPr>
          <p:cNvPr id="12" name="図 11">
            <a:extLst>
              <a:ext uri="{FF2B5EF4-FFF2-40B4-BE49-F238E27FC236}">
                <a16:creationId xmlns:a16="http://schemas.microsoft.com/office/drawing/2014/main" id="{23A1AC74-8F37-6F09-C53A-D894FDF85EF8}"/>
              </a:ext>
            </a:extLst>
          </p:cNvPr>
          <p:cNvPicPr>
            <a:picLocks noChangeAspect="1"/>
          </p:cNvPicPr>
          <p:nvPr/>
        </p:nvPicPr>
        <p:blipFill rotWithShape="1">
          <a:blip r:embed="rId4"/>
          <a:srcRect b="11209"/>
          <a:stretch/>
        </p:blipFill>
        <p:spPr>
          <a:xfrm>
            <a:off x="4641800" y="2869163"/>
            <a:ext cx="1993763" cy="3004434"/>
          </a:xfrm>
          <a:prstGeom prst="rect">
            <a:avLst/>
          </a:prstGeom>
          <a:ln>
            <a:solidFill>
              <a:schemeClr val="tx1"/>
            </a:solidFill>
          </a:ln>
        </p:spPr>
      </p:pic>
      <p:pic>
        <p:nvPicPr>
          <p:cNvPr id="13" name="図 12">
            <a:extLst>
              <a:ext uri="{FF2B5EF4-FFF2-40B4-BE49-F238E27FC236}">
                <a16:creationId xmlns:a16="http://schemas.microsoft.com/office/drawing/2014/main" id="{7E383F06-264C-433C-4994-A1B25A080EB3}"/>
              </a:ext>
            </a:extLst>
          </p:cNvPr>
          <p:cNvPicPr>
            <a:picLocks noChangeAspect="1"/>
          </p:cNvPicPr>
          <p:nvPr/>
        </p:nvPicPr>
        <p:blipFill>
          <a:blip r:embed="rId5"/>
          <a:stretch>
            <a:fillRect/>
          </a:stretch>
        </p:blipFill>
        <p:spPr>
          <a:xfrm>
            <a:off x="6864914" y="2898703"/>
            <a:ext cx="2018692" cy="2945353"/>
          </a:xfrm>
          <a:prstGeom prst="rect">
            <a:avLst/>
          </a:prstGeom>
          <a:ln>
            <a:solidFill>
              <a:schemeClr val="tx1"/>
            </a:solidFill>
          </a:ln>
        </p:spPr>
      </p:pic>
      <p:sp>
        <p:nvSpPr>
          <p:cNvPr id="24" name="テキスト ボックス 23">
            <a:extLst>
              <a:ext uri="{FF2B5EF4-FFF2-40B4-BE49-F238E27FC236}">
                <a16:creationId xmlns:a16="http://schemas.microsoft.com/office/drawing/2014/main" id="{159533AC-C7ED-8ED8-7C28-168D90BBE0BA}"/>
              </a:ext>
            </a:extLst>
          </p:cNvPr>
          <p:cNvSpPr txBox="1"/>
          <p:nvPr/>
        </p:nvSpPr>
        <p:spPr>
          <a:xfrm>
            <a:off x="2504093" y="2059605"/>
            <a:ext cx="2037564" cy="923330"/>
          </a:xfrm>
          <a:prstGeom prst="rect">
            <a:avLst/>
          </a:prstGeom>
          <a:solidFill>
            <a:schemeClr val="accent4">
              <a:lumMod val="20000"/>
              <a:lumOff val="80000"/>
            </a:schemeClr>
          </a:solid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ゴミ収集日やイベントの確認、会議の招集も</a:t>
            </a:r>
          </a:p>
        </p:txBody>
      </p:sp>
      <p:sp>
        <p:nvSpPr>
          <p:cNvPr id="25" name="テキスト ボックス 24">
            <a:extLst>
              <a:ext uri="{FF2B5EF4-FFF2-40B4-BE49-F238E27FC236}">
                <a16:creationId xmlns:a16="http://schemas.microsoft.com/office/drawing/2014/main" id="{46B39838-08DF-8259-8B11-1B9543DE324E}"/>
              </a:ext>
            </a:extLst>
          </p:cNvPr>
          <p:cNvSpPr txBox="1"/>
          <p:nvPr/>
        </p:nvSpPr>
        <p:spPr>
          <a:xfrm>
            <a:off x="4614021" y="2132475"/>
            <a:ext cx="1969452" cy="646331"/>
          </a:xfrm>
          <a:prstGeom prst="rect">
            <a:avLst/>
          </a:prstGeom>
          <a:solidFill>
            <a:schemeClr val="accent4">
              <a:lumMod val="20000"/>
              <a:lumOff val="80000"/>
            </a:schemeClr>
          </a:solid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よく使う資料を閲覧</a:t>
            </a:r>
          </a:p>
        </p:txBody>
      </p:sp>
      <p:sp>
        <p:nvSpPr>
          <p:cNvPr id="26" name="テキスト ボックス 25">
            <a:extLst>
              <a:ext uri="{FF2B5EF4-FFF2-40B4-BE49-F238E27FC236}">
                <a16:creationId xmlns:a16="http://schemas.microsoft.com/office/drawing/2014/main" id="{DBAE5AF5-F81E-A4E1-3AE5-F26050C19A36}"/>
              </a:ext>
            </a:extLst>
          </p:cNvPr>
          <p:cNvSpPr txBox="1"/>
          <p:nvPr/>
        </p:nvSpPr>
        <p:spPr>
          <a:xfrm>
            <a:off x="6744272" y="2101829"/>
            <a:ext cx="2155731" cy="646331"/>
          </a:xfrm>
          <a:prstGeom prst="rect">
            <a:avLst/>
          </a:prstGeom>
          <a:solidFill>
            <a:schemeClr val="accent4">
              <a:lumMod val="20000"/>
              <a:lumOff val="80000"/>
            </a:schemeClr>
          </a:solid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便利なリンクをアプリから</a:t>
            </a:r>
          </a:p>
        </p:txBody>
      </p:sp>
      <p:pic>
        <p:nvPicPr>
          <p:cNvPr id="8" name="図 7">
            <a:extLst>
              <a:ext uri="{FF2B5EF4-FFF2-40B4-BE49-F238E27FC236}">
                <a16:creationId xmlns:a16="http://schemas.microsoft.com/office/drawing/2014/main" id="{B04599CA-F2C7-9472-0A81-AAA3559B7365}"/>
              </a:ext>
            </a:extLst>
          </p:cNvPr>
          <p:cNvPicPr>
            <a:picLocks noChangeAspect="1"/>
          </p:cNvPicPr>
          <p:nvPr/>
        </p:nvPicPr>
        <p:blipFill>
          <a:blip r:embed="rId6"/>
          <a:srcRect l="14063" t="12139" r="14172" b="11058"/>
          <a:stretch>
            <a:fillRect/>
          </a:stretch>
        </p:blipFill>
        <p:spPr>
          <a:xfrm>
            <a:off x="7352068" y="39339"/>
            <a:ext cx="760312" cy="813686"/>
          </a:xfrm>
          <a:prstGeom prst="rect">
            <a:avLst/>
          </a:prstGeom>
        </p:spPr>
      </p:pic>
      <p:sp>
        <p:nvSpPr>
          <p:cNvPr id="9" name="正方形/長方形 8">
            <a:extLst>
              <a:ext uri="{FF2B5EF4-FFF2-40B4-BE49-F238E27FC236}">
                <a16:creationId xmlns:a16="http://schemas.microsoft.com/office/drawing/2014/main" id="{30DEAE31-1770-5812-216A-303C3E0AB5D1}"/>
              </a:ext>
            </a:extLst>
          </p:cNvPr>
          <p:cNvSpPr/>
          <p:nvPr/>
        </p:nvSpPr>
        <p:spPr>
          <a:xfrm>
            <a:off x="8229600" y="193675"/>
            <a:ext cx="813062" cy="4638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８</a:t>
            </a:r>
          </a:p>
        </p:txBody>
      </p:sp>
    </p:spTree>
    <p:extLst>
      <p:ext uri="{BB962C8B-B14F-4D97-AF65-F5344CB8AC3E}">
        <p14:creationId xmlns:p14="http://schemas.microsoft.com/office/powerpoint/2010/main" val="23747339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1023</TotalTime>
  <Words>2006</Words>
  <Application>Microsoft Office PowerPoint</Application>
  <PresentationFormat>画面に合わせる (4:3)</PresentationFormat>
  <Paragraphs>353</Paragraphs>
  <Slides>27</Slides>
  <Notes>3</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8" baseType="lpstr">
      <vt:lpstr>Aptos</vt:lpstr>
      <vt:lpstr>BIZ UDPゴシック</vt:lpstr>
      <vt:lpstr>BIZ UDゴシック</vt:lpstr>
      <vt:lpstr>inherit</vt:lpstr>
      <vt:lpstr>メイリオ</vt:lpstr>
      <vt:lpstr>游ゴシック</vt:lpstr>
      <vt:lpstr>Arial</vt:lpstr>
      <vt:lpstr>Calibri</vt:lpstr>
      <vt:lpstr>Calibri Light</vt:lpstr>
      <vt:lpstr>Office テーマ</vt:lpstr>
      <vt:lpstr>Worksheet</vt:lpstr>
      <vt:lpstr>PowerPoint プレゼンテーション</vt:lpstr>
      <vt:lpstr>ワンベルウッズについて</vt:lpstr>
      <vt:lpstr>自治会を変えたいと思いませんか？</vt:lpstr>
      <vt:lpstr>PowerPoint プレゼンテーション</vt:lpstr>
      <vt:lpstr>Yumicomの機能</vt:lpstr>
      <vt:lpstr>管理画面も分かりやすいUIで</vt:lpstr>
      <vt:lpstr>サポート</vt:lpstr>
      <vt:lpstr>よくある質問（導入推進担当者の疑問）</vt:lpstr>
      <vt:lpstr>PowerPoint プレゼンテーション</vt:lpstr>
      <vt:lpstr>PowerPoint プレゼンテーション</vt:lpstr>
      <vt:lpstr>PowerPoint プレゼンテーション</vt:lpstr>
      <vt:lpstr>Yumicom for 自治会の機能一覧</vt:lpstr>
      <vt:lpstr>PowerPoint プレゼンテーション</vt:lpstr>
      <vt:lpstr>PowerPoint プレゼンテーション</vt:lpstr>
      <vt:lpstr>PowerPoint プレゼンテーション</vt:lpstr>
      <vt:lpstr>PowerPoint プレゼンテーション</vt:lpstr>
      <vt:lpstr>①　アプリインストール編</vt:lpstr>
      <vt:lpstr>❶ユーザーログインします</vt:lpstr>
      <vt:lpstr>❷ユーザーパスワードを独自に変更</vt:lpstr>
      <vt:lpstr>❸新規パスワードで再ログイン</vt:lpstr>
      <vt:lpstr>・ホーム画面について ・お知らせ連絡帳について ・デジタル回覧板について ・みんな掲示板について 　（自治会版では「みんなの投稿ボックス」） ・トーク</vt:lpstr>
      <vt:lpstr>トークは2種類 　（個別トークとグループトーク）</vt:lpstr>
      <vt:lpstr>トークをはじめてみる　【個別トークの作成】</vt:lpstr>
      <vt:lpstr>・みんなの投票箱 ・災害時モード ・（自治会版のみ）高齢者みまもり機能 </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24</cp:revision>
  <cp:lastPrinted>2025-11-26T02:39:24Z</cp:lastPrinted>
  <dcterms:created xsi:type="dcterms:W3CDTF">2025-07-15T02:58:06Z</dcterms:created>
  <dcterms:modified xsi:type="dcterms:W3CDTF">2025-11-26T02:59:14Z</dcterms:modified>
</cp:coreProperties>
</file>